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08" r:id="rId2"/>
    <p:sldId id="309" r:id="rId3"/>
    <p:sldId id="310" r:id="rId4"/>
    <p:sldId id="311" r:id="rId5"/>
    <p:sldId id="312" r:id="rId6"/>
    <p:sldId id="313" r:id="rId7"/>
    <p:sldId id="314" r:id="rId8"/>
    <p:sldId id="319" r:id="rId9"/>
    <p:sldId id="316" r:id="rId10"/>
    <p:sldId id="317" r:id="rId11"/>
    <p:sldId id="318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87176" autoAdjust="0"/>
  </p:normalViewPr>
  <p:slideViewPr>
    <p:cSldViewPr snapToGrid="0">
      <p:cViewPr varScale="1">
        <p:scale>
          <a:sx n="76" d="100"/>
          <a:sy n="76" d="100"/>
        </p:scale>
        <p:origin x="1200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A2C5B-41D8-44F8-88D6-5619D13B7E64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830631-F306-4125-AA3F-CAFE9E7827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767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Hello everyone, (hope you</a:t>
            </a:r>
            <a:r>
              <a:rPr lang="en-IN" baseline="0" dirty="0" smtClean="0"/>
              <a:t> enjoyed the presentations so far).  I am Yeswanth </a:t>
            </a:r>
            <a:r>
              <a:rPr lang="en-IN" baseline="0" dirty="0" err="1" smtClean="0"/>
              <a:t>reddy</a:t>
            </a:r>
            <a:r>
              <a:rPr lang="en-IN" baseline="0" dirty="0" smtClean="0"/>
              <a:t> from Samsung research institute in Bangalore. Our team </a:t>
            </a:r>
            <a:r>
              <a:rPr lang="en-IN" baseline="0" dirty="0" err="1" smtClean="0"/>
              <a:t>SixG_ISAC</a:t>
            </a:r>
            <a:r>
              <a:rPr lang="en-IN" baseline="0" dirty="0" smtClean="0"/>
              <a:t> has four  members, myself, </a:t>
            </a:r>
            <a:r>
              <a:rPr lang="en-IN" baseline="0" dirty="0" err="1" smtClean="0"/>
              <a:t>shubham</a:t>
            </a:r>
            <a:r>
              <a:rPr lang="en-IN" baseline="0" dirty="0" smtClean="0"/>
              <a:t>, </a:t>
            </a:r>
            <a:r>
              <a:rPr lang="en-IN" baseline="0" dirty="0" err="1" smtClean="0"/>
              <a:t>avani</a:t>
            </a:r>
            <a:r>
              <a:rPr lang="en-IN" baseline="0" dirty="0" smtClean="0"/>
              <a:t> and </a:t>
            </a:r>
            <a:r>
              <a:rPr lang="en-IN" baseline="0" dirty="0" err="1" smtClean="0"/>
              <a:t>ashok</a:t>
            </a:r>
            <a:r>
              <a:rPr lang="en-IN" baseline="0" dirty="0" smtClean="0"/>
              <a:t> .</a:t>
            </a:r>
          </a:p>
          <a:p>
            <a:r>
              <a:rPr lang="en-IN" baseline="0" dirty="0" smtClean="0"/>
              <a:t> And we work on applications that go beyond 5G.</a:t>
            </a:r>
          </a:p>
          <a:p>
            <a:r>
              <a:rPr lang="en-IN" baseline="0" dirty="0" smtClean="0"/>
              <a:t>To support a large variety of such applications we need a network that is not just fast but also flexible with intelligence to adapt to each of these applications .</a:t>
            </a:r>
          </a:p>
          <a:p>
            <a:r>
              <a:rPr lang="en-IN" baseline="0" dirty="0" smtClean="0"/>
              <a:t>In this challenge, Our goal is to develop a machine learning framework for one of these applications </a:t>
            </a:r>
            <a:r>
              <a:rPr lang="en-IN" baseline="0" dirty="0" err="1" smtClean="0"/>
              <a:t>i.e</a:t>
            </a:r>
            <a:r>
              <a:rPr lang="en-IN" baseline="0" dirty="0" smtClean="0"/>
              <a:t> estimation of depth map of the environment using 6G communication signals.</a:t>
            </a:r>
          </a:p>
          <a:p>
            <a:endParaRPr lang="en-I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076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Therefore</a:t>
            </a:r>
            <a:r>
              <a:rPr lang="en-IN" baseline="0" dirty="0" smtClean="0"/>
              <a:t> we remove the effect of TX by projecting AOD dimension to delay dimension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937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The</a:t>
            </a:r>
            <a:r>
              <a:rPr lang="en-IN" baseline="0" dirty="0" smtClean="0"/>
              <a:t> last step remaining is to scale the power so that the reflections appear to travel the Receive path twice.</a:t>
            </a:r>
          </a:p>
          <a:p>
            <a:endParaRPr lang="en-IN" baseline="0" dirty="0" smtClean="0"/>
          </a:p>
          <a:p>
            <a:endParaRPr lang="en-I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8875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/>
              <a:t>With this, we have finished</a:t>
            </a:r>
            <a:r>
              <a:rPr lang="en-IN" baseline="0" dirty="0" smtClean="0"/>
              <a:t> pre-processing where we have taken channel impulse response in bi-static format as input and </a:t>
            </a:r>
            <a:r>
              <a:rPr lang="en-IN" dirty="0" smtClean="0"/>
              <a:t>obtained</a:t>
            </a:r>
            <a:r>
              <a:rPr lang="en-IN" baseline="0" dirty="0" smtClean="0"/>
              <a:t> RX power which is in mono-static format similar to </a:t>
            </a:r>
            <a:r>
              <a:rPr lang="en-IN" baseline="0" dirty="0" err="1" smtClean="0"/>
              <a:t>lidar</a:t>
            </a:r>
            <a:r>
              <a:rPr lang="en-IN" baseline="0" dirty="0" smtClean="0"/>
              <a:t> as output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Now it’s ready to be sent to the ML model.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--Transition---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The plot shows pre-processed data for a single RX location. We see power at  RX.  across 64 different AOAs and 100 delays in each direction </a:t>
            </a:r>
          </a:p>
          <a:p>
            <a:endParaRPr lang="en-IN" dirty="0" smtClean="0"/>
          </a:p>
          <a:p>
            <a:r>
              <a:rPr lang="en-IN" baseline="0" dirty="0" err="1" smtClean="0"/>
              <a:t>Shubam</a:t>
            </a:r>
            <a:r>
              <a:rPr lang="en-IN" baseline="0" dirty="0" smtClean="0"/>
              <a:t> will now explain the ML model and results of training.</a:t>
            </a:r>
            <a:endParaRPr lang="en-IN" dirty="0" smtClean="0"/>
          </a:p>
          <a:p>
            <a:endParaRPr lang="en-IN" baseline="0" dirty="0" smtClean="0"/>
          </a:p>
          <a:p>
            <a:endParaRPr lang="en-IN" baseline="0" dirty="0" smtClean="0"/>
          </a:p>
          <a:p>
            <a:endParaRPr lang="en-I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7564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800" dirty="0"/>
              <a:t>Input: </a:t>
            </a:r>
          </a:p>
          <a:p>
            <a:pPr marL="181240" indent="-181240">
              <a:buFontTx/>
              <a:buChar char="-"/>
            </a:pPr>
            <a:r>
              <a:rPr lang="en-IN" sz="800" dirty="0"/>
              <a:t>So far, We pre-processed the input CIR data and obtained the power of reflections at receiver from 64 directions and 100 points in each direction. This is the input for the ML model.</a:t>
            </a:r>
          </a:p>
          <a:p>
            <a:r>
              <a:rPr lang="en-IN" sz="800" dirty="0"/>
              <a:t># This translate to 17m of radius as the range resolution is 17cm. </a:t>
            </a:r>
          </a:p>
          <a:p>
            <a:r>
              <a:rPr lang="en-IN" sz="800" dirty="0"/>
              <a:t>----------</a:t>
            </a:r>
          </a:p>
          <a:p>
            <a:r>
              <a:rPr lang="en-IN" sz="800" dirty="0"/>
              <a:t>#Output:</a:t>
            </a:r>
          </a:p>
          <a:p>
            <a:r>
              <a:rPr lang="en-IN" sz="800" dirty="0"/>
              <a:t>- Now, I will explain the output for the ML model</a:t>
            </a:r>
          </a:p>
          <a:p>
            <a:pPr marL="181240" indent="-181240">
              <a:buFontTx/>
              <a:buChar char="-"/>
            </a:pPr>
            <a:r>
              <a:rPr lang="en-IN" sz="800" dirty="0"/>
              <a:t>Given output for the challenge is LIDAR PCD of the room as seen by the receiver </a:t>
            </a:r>
          </a:p>
          <a:p>
            <a:r>
              <a:rPr lang="en-IN" sz="800" dirty="0"/>
              <a:t>#one LIDAR PCD contains ~35k points which are coordinates of obstacles and it looks like this figure  </a:t>
            </a:r>
          </a:p>
          <a:p>
            <a:endParaRPr lang="en-IN" sz="800" dirty="0"/>
          </a:p>
          <a:p>
            <a:pPr marL="181240" indent="-181240">
              <a:buFontTx/>
              <a:buChar char="-"/>
            </a:pPr>
            <a:r>
              <a:rPr lang="en-IN" sz="800" dirty="0"/>
              <a:t>For the ML model training, Input and output data is given for multiple locations across the room.  </a:t>
            </a:r>
          </a:p>
          <a:p>
            <a:pPr marL="181240" indent="-181240">
              <a:buFontTx/>
              <a:buChar char="-"/>
            </a:pPr>
            <a:endParaRPr lang="en-IN" sz="800" dirty="0"/>
          </a:p>
          <a:p>
            <a:pPr marL="181240" indent="-181240">
              <a:buFontTx/>
              <a:buChar char="-"/>
            </a:pPr>
            <a:r>
              <a:rPr lang="en-IN" sz="800" dirty="0"/>
              <a:t>Perception of the room as seen by Rx changes with the change in Rx location and orientations.  And here are some snapshots of output data across locations  explaining this behaviour. </a:t>
            </a:r>
          </a:p>
          <a:p>
            <a:pPr marL="181240" indent="-181240">
              <a:buFontTx/>
              <a:buChar char="-"/>
            </a:pPr>
            <a:r>
              <a:rPr lang="en-IN" sz="800" dirty="0"/>
              <a:t>Assuming Rx is at origin, we observed, across the locations, LIDAR points are inside of the bounding box with </a:t>
            </a:r>
            <a:r>
              <a:rPr lang="en-IN" sz="800" dirty="0" err="1"/>
              <a:t>min_bound</a:t>
            </a:r>
            <a:r>
              <a:rPr lang="en-IN" sz="800" dirty="0"/>
              <a:t> = [-16, -16,-2] and </a:t>
            </a:r>
            <a:r>
              <a:rPr lang="en-IN" sz="800" dirty="0" err="1"/>
              <a:t>max_bound</a:t>
            </a:r>
            <a:r>
              <a:rPr lang="en-IN" sz="800" dirty="0"/>
              <a:t>=[16,16,2]</a:t>
            </a:r>
          </a:p>
          <a:p>
            <a:pPr marL="181240" indent="-181240">
              <a:buFontTx/>
              <a:buChar char="-"/>
            </a:pPr>
            <a:endParaRPr lang="en-IN" sz="800" dirty="0"/>
          </a:p>
          <a:p>
            <a:pPr marL="181240" indent="-181240">
              <a:buFontTx/>
              <a:buChar char="-"/>
            </a:pPr>
            <a:r>
              <a:rPr lang="en-IN" sz="800" dirty="0"/>
              <a:t>So, we use a voxel grid as the output for the ML model with these min and max bounds. </a:t>
            </a:r>
          </a:p>
          <a:p>
            <a:pPr marL="181240" indent="-181240">
              <a:buFontTx/>
              <a:buChar char="-"/>
            </a:pPr>
            <a:endParaRPr lang="en-IN" sz="800" dirty="0"/>
          </a:p>
          <a:p>
            <a:pPr marL="181240" indent="-181240">
              <a:buFontTx/>
              <a:buChar char="-"/>
            </a:pPr>
            <a:r>
              <a:rPr lang="en-IN" sz="800" dirty="0"/>
              <a:t>With voxel size =0.25 m, the dimension of voxel grid 128x128x16, if we use voxel-size as 0.5m, the voxel grid size reduces by 8.</a:t>
            </a:r>
          </a:p>
          <a:p>
            <a:pPr marL="181240" indent="-181240">
              <a:buFontTx/>
              <a:buChar char="-"/>
            </a:pPr>
            <a:r>
              <a:rPr lang="en-IN" sz="800" dirty="0"/>
              <a:t>#Note that, 35k points of </a:t>
            </a:r>
            <a:r>
              <a:rPr lang="en-IN" sz="800" dirty="0" err="1"/>
              <a:t>lidar</a:t>
            </a:r>
            <a:r>
              <a:rPr lang="en-IN" sz="800" dirty="0"/>
              <a:t> PCD, fits into 13k voxels of voxel grid of voxel-size 0.25m </a:t>
            </a:r>
          </a:p>
          <a:p>
            <a:pPr marL="181240" indent="-181240">
              <a:buFontTx/>
              <a:buChar char="-"/>
            </a:pPr>
            <a:r>
              <a:rPr lang="en-IN" sz="800" dirty="0"/>
              <a:t>Higher the voxel size, complexity of the ML model will be lower, but resolution of the output will also be lower , so there is a trade-off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321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- Why</a:t>
            </a:r>
            <a:r>
              <a:rPr lang="en-IN" baseline="0" dirty="0" smtClean="0"/>
              <a:t> this problem is so challenging to solve ?</a:t>
            </a:r>
          </a:p>
          <a:p>
            <a:pPr defTabSz="966612">
              <a:defRPr/>
            </a:pPr>
            <a:r>
              <a:rPr lang="en-IN" baseline="0" dirty="0" smtClean="0"/>
              <a:t>- There have been enough research on camera image as input to depth map estimation and few works on high resolution LIDAR as input and Radio signals as output.</a:t>
            </a:r>
          </a:p>
          <a:p>
            <a:r>
              <a:rPr lang="en-IN" baseline="0" dirty="0" smtClean="0"/>
              <a:t>- Here, We have the RF data as input which has way less resolution than the output LIDAR data in terms of range and angle. </a:t>
            </a:r>
          </a:p>
          <a:p>
            <a:pPr marL="181240" indent="-181240">
              <a:buFontTx/>
              <a:buChar char="-"/>
            </a:pPr>
            <a:r>
              <a:rPr lang="en-IN" baseline="0" dirty="0" smtClean="0"/>
              <a:t>because </a:t>
            </a:r>
            <a:r>
              <a:rPr lang="en-IN" baseline="0" dirty="0" err="1" smtClean="0"/>
              <a:t>lidar</a:t>
            </a:r>
            <a:r>
              <a:rPr lang="en-IN" baseline="0" dirty="0" smtClean="0"/>
              <a:t> is at higher </a:t>
            </a:r>
            <a:r>
              <a:rPr lang="en-IN" baseline="0" dirty="0" err="1" smtClean="0"/>
              <a:t>freq</a:t>
            </a:r>
            <a:r>
              <a:rPr lang="en-IN" baseline="0" dirty="0" smtClean="0"/>
              <a:t> and guided by laser beam, while RF sensing limited by sampling rate and no. of antennas.</a:t>
            </a:r>
          </a:p>
          <a:p>
            <a:pPr marL="181240" indent="-181240">
              <a:buFontTx/>
              <a:buChar char="-"/>
            </a:pPr>
            <a:r>
              <a:rPr lang="en-IN" baseline="0" dirty="0" smtClean="0"/>
              <a:t>Lidar gives more reflections compared to RF sensor.</a:t>
            </a:r>
          </a:p>
          <a:p>
            <a:pPr marL="181240" indent="-181240">
              <a:buFontTx/>
              <a:buChar char="-"/>
            </a:pPr>
            <a:endParaRPr lang="en-IN" baseline="0" dirty="0" smtClean="0"/>
          </a:p>
          <a:p>
            <a:pPr marL="181240" indent="-181240" defTabSz="966612">
              <a:buFontTx/>
              <a:buChar char="-"/>
              <a:defRPr/>
            </a:pPr>
            <a:r>
              <a:rPr lang="en-IN" baseline="0" dirty="0" smtClean="0"/>
              <a:t>Here, Input dimension is quite lower than the output dimension (I/o = 3% )</a:t>
            </a:r>
          </a:p>
          <a:p>
            <a:pPr marL="181240" indent="-181240" defTabSz="966612">
              <a:buFontTx/>
              <a:buChar char="-"/>
              <a:defRPr/>
            </a:pPr>
            <a:r>
              <a:rPr lang="en-IN" baseline="0" dirty="0" smtClean="0"/>
              <a:t>Apart from this, for this challenge, </a:t>
            </a:r>
            <a:r>
              <a:rPr lang="en-IN" baseline="0" dirty="0" err="1" smtClean="0"/>
              <a:t>Tx</a:t>
            </a:r>
            <a:r>
              <a:rPr lang="en-IN" baseline="0" dirty="0" smtClean="0"/>
              <a:t> and Rx locations are also unknown.</a:t>
            </a:r>
          </a:p>
          <a:p>
            <a:endParaRPr lang="en-IN" baseline="0" dirty="0" smtClean="0"/>
          </a:p>
          <a:p>
            <a:r>
              <a:rPr lang="en-IN" baseline="0" dirty="0" smtClean="0"/>
              <a:t>#Range resolution of the RF data is 0.17 m while that of </a:t>
            </a:r>
            <a:r>
              <a:rPr lang="en-IN" baseline="0" dirty="0" err="1" smtClean="0"/>
              <a:t>lidar</a:t>
            </a:r>
            <a:r>
              <a:rPr lang="en-IN" baseline="0" dirty="0" smtClean="0"/>
              <a:t> data is 10^-6 m observed </a:t>
            </a:r>
          </a:p>
          <a:p>
            <a:r>
              <a:rPr lang="en-IN" baseline="0" dirty="0" smtClean="0"/>
              <a:t>#Angle resolution of the RF data is also poor (around 22.5 </a:t>
            </a:r>
            <a:r>
              <a:rPr lang="en-IN" baseline="0" dirty="0" err="1" smtClean="0"/>
              <a:t>deg</a:t>
            </a:r>
            <a:r>
              <a:rPr lang="en-IN" baseline="0" dirty="0" smtClean="0"/>
              <a:t>) compared to high resolution </a:t>
            </a:r>
            <a:r>
              <a:rPr lang="en-IN" baseline="0" dirty="0" err="1" smtClean="0"/>
              <a:t>lidar</a:t>
            </a:r>
            <a:r>
              <a:rPr lang="en-IN" baseline="0" dirty="0" smtClean="0"/>
              <a:t>.</a:t>
            </a:r>
          </a:p>
          <a:p>
            <a:pPr marL="181240" indent="-181240">
              <a:buFontTx/>
              <a:buChar char="-"/>
            </a:pPr>
            <a:endParaRPr lang="en-I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7266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Tx/>
              <a:buChar char="-"/>
            </a:pPr>
            <a:r>
              <a:rPr lang="en-IN" dirty="0" smtClean="0"/>
              <a:t>Now,</a:t>
            </a:r>
            <a:r>
              <a:rPr lang="en-IN" baseline="0" dirty="0" smtClean="0"/>
              <a:t> I will explain the ML model</a:t>
            </a:r>
          </a:p>
          <a:p>
            <a:pPr marL="181240" indent="-181240">
              <a:buFontTx/>
              <a:buChar char="-"/>
            </a:pPr>
            <a:r>
              <a:rPr lang="en-IN" baseline="0" dirty="0" smtClean="0"/>
              <a:t>The pre-processed CIR, which is mono-static Rx power is fed to dense layer, followed by </a:t>
            </a:r>
            <a:r>
              <a:rPr lang="en-IN" baseline="0" dirty="0" err="1" smtClean="0"/>
              <a:t>Upsampling</a:t>
            </a:r>
            <a:r>
              <a:rPr lang="en-IN" baseline="0" dirty="0" smtClean="0"/>
              <a:t> layer and CNN layers to predict the voxel grid and further, the Point cloud data.</a:t>
            </a:r>
          </a:p>
          <a:p>
            <a:pPr marL="181240" indent="-181240">
              <a:buFontTx/>
              <a:buChar char="-"/>
            </a:pPr>
            <a:r>
              <a:rPr lang="en-IN" baseline="0" dirty="0" smtClean="0"/>
              <a:t>we use </a:t>
            </a:r>
            <a:r>
              <a:rPr lang="en-IN" baseline="0" dirty="0" err="1" smtClean="0"/>
              <a:t>upsampling</a:t>
            </a:r>
            <a:r>
              <a:rPr lang="en-IN" baseline="0" dirty="0" smtClean="0"/>
              <a:t> layer </a:t>
            </a:r>
            <a:r>
              <a:rPr lang="en-IN" baseline="0" dirty="0" err="1" smtClean="0"/>
              <a:t>becasue</a:t>
            </a:r>
            <a:r>
              <a:rPr lang="en-IN" baseline="0" dirty="0" smtClean="0"/>
              <a:t> I/O dimension ratio is less, ~3% as the input dimension is 6400 and output dimension is 128x128x16, </a:t>
            </a:r>
          </a:p>
          <a:p>
            <a:pPr marL="181240" indent="-181240">
              <a:buFontTx/>
              <a:buChar char="-"/>
            </a:pPr>
            <a:r>
              <a:rPr lang="en-IN" baseline="0" dirty="0" smtClean="0"/>
              <a:t>we use CNN layers because </a:t>
            </a:r>
            <a:r>
              <a:rPr lang="en-IN" dirty="0" smtClean="0"/>
              <a:t>Correlation</a:t>
            </a:r>
            <a:r>
              <a:rPr lang="en-IN" baseline="0" dirty="0" smtClean="0"/>
              <a:t> in the reflections exists in the neighbourhood,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4028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-Coming to training parameters:</a:t>
            </a:r>
            <a:r>
              <a:rPr lang="en-IN" baseline="0" dirty="0" smtClean="0"/>
              <a:t> </a:t>
            </a:r>
          </a:p>
          <a:p>
            <a:pPr marL="181240" indent="-181240">
              <a:buFontTx/>
              <a:buChar char="-"/>
            </a:pPr>
            <a:r>
              <a:rPr lang="en-IN" baseline="0" dirty="0" smtClean="0"/>
              <a:t>We use Custom loss function which is similar to binary cross entropy loss function with added weights for the labels. Higher weight is given to 1 since in the output voxel grid of size 128x128x16, only 13k voxels are 1. </a:t>
            </a:r>
          </a:p>
          <a:p>
            <a:pPr marL="181240" indent="-181240">
              <a:buFontTx/>
              <a:buChar char="-"/>
            </a:pPr>
            <a:r>
              <a:rPr lang="en-IN" baseline="0" dirty="0" smtClean="0"/>
              <a:t>We train the model with 3400 samples captured across various location as shown in the figure. </a:t>
            </a:r>
          </a:p>
          <a:p>
            <a:pPr marL="181240" indent="-181240">
              <a:buFontTx/>
              <a:buChar char="-"/>
            </a:pPr>
            <a:r>
              <a:rPr lang="en-IN" baseline="0" dirty="0" smtClean="0"/>
              <a:t>Testing data consist of CIR for 529 locations. </a:t>
            </a:r>
          </a:p>
          <a:p>
            <a:pPr marL="181240" indent="-181240">
              <a:buFontTx/>
              <a:buChar char="-"/>
            </a:pPr>
            <a:r>
              <a:rPr lang="en-IN" baseline="0" dirty="0" smtClean="0"/>
              <a:t>We train this model with </a:t>
            </a:r>
            <a:r>
              <a:rPr lang="en-IN" baseline="0" dirty="0" err="1" smtClean="0"/>
              <a:t>adam</a:t>
            </a:r>
            <a:r>
              <a:rPr lang="en-IN" baseline="0" dirty="0" smtClean="0"/>
              <a:t> optimizer with decaying learning rate of 0.0005.</a:t>
            </a:r>
          </a:p>
          <a:p>
            <a:pPr marL="181240" indent="-181240">
              <a:buFontTx/>
              <a:buChar char="-"/>
            </a:pPr>
            <a:r>
              <a:rPr lang="en-IN" dirty="0" smtClean="0"/>
              <a:t>(2min+30sx3=1.5min=3.5min)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9571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Tx/>
              <a:buChar char="-"/>
            </a:pPr>
            <a:r>
              <a:rPr lang="en-IN" dirty="0" smtClean="0"/>
              <a:t>Here are some snapshots of the Actual LIDAR PCD and predicted PCD,</a:t>
            </a:r>
            <a:r>
              <a:rPr lang="en-IN" baseline="0" dirty="0" smtClean="0"/>
              <a:t> we can see that the </a:t>
            </a:r>
          </a:p>
          <a:p>
            <a:pPr marL="302066" indent="-30206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dirty="0"/>
              <a:t>The ML model </a:t>
            </a:r>
            <a:r>
              <a:rPr lang="en-IN" sz="1300" b="1" dirty="0"/>
              <a:t>proposed</a:t>
            </a:r>
            <a:r>
              <a:rPr lang="en-IN" sz="1300" dirty="0"/>
              <a:t> returns </a:t>
            </a:r>
            <a:r>
              <a:rPr lang="en-IN" sz="1300" b="1" dirty="0"/>
              <a:t>LIDAR-like high resolution </a:t>
            </a:r>
            <a:r>
              <a:rPr lang="en-IN" sz="1300" dirty="0"/>
              <a:t>point clouds</a:t>
            </a:r>
          </a:p>
          <a:p>
            <a:pPr marL="302066" indent="-30206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dirty="0"/>
              <a:t> </a:t>
            </a:r>
            <a:r>
              <a:rPr lang="en-IN" sz="1300" b="1" dirty="0"/>
              <a:t>Change in perception </a:t>
            </a:r>
            <a:r>
              <a:rPr lang="en-IN" sz="1300" dirty="0"/>
              <a:t>across location and </a:t>
            </a:r>
            <a:r>
              <a:rPr lang="en-IN" sz="1300" dirty="0" err="1"/>
              <a:t>orienatation</a:t>
            </a:r>
            <a:r>
              <a:rPr lang="en-IN" sz="1300" dirty="0"/>
              <a:t>, is nicely </a:t>
            </a:r>
            <a:r>
              <a:rPr lang="en-IN" sz="1300" b="1" dirty="0"/>
              <a:t>captured in the predicted PCD</a:t>
            </a:r>
            <a:r>
              <a:rPr lang="en-IN" sz="1300" dirty="0"/>
              <a:t> even though the </a:t>
            </a:r>
            <a:r>
              <a:rPr lang="en-IN" sz="1300" dirty="0" err="1"/>
              <a:t>Tx</a:t>
            </a:r>
            <a:r>
              <a:rPr lang="en-IN" sz="1300" dirty="0"/>
              <a:t> and Rx location is unknown for the challenge.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7636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- As we have</a:t>
            </a:r>
            <a:r>
              <a:rPr lang="en-IN" baseline="0" dirty="0" smtClean="0"/>
              <a:t> seen the quality of the prediction given the difficulty of the challenge, Now we explain the quantitative evaluation metric of the challenge :</a:t>
            </a:r>
          </a:p>
          <a:p>
            <a:r>
              <a:rPr lang="en-IN" baseline="0" dirty="0" smtClean="0"/>
              <a:t>- So, here Chamfer distance is used for evaluation: chamfer distance measures the discrepancies between the point clouds and return how close the two point cloud are. Lower the chamfer distance, closer or similar they are.</a:t>
            </a:r>
          </a:p>
          <a:p>
            <a:endParaRPr lang="en-IN" baseline="0" dirty="0" smtClean="0"/>
          </a:p>
          <a:p>
            <a:endParaRPr lang="en-I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959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- Now,</a:t>
            </a:r>
            <a:r>
              <a:rPr lang="en-IN" baseline="0" dirty="0" smtClean="0"/>
              <a:t> I will explain the error analysis done in terms of chamfer distance. </a:t>
            </a:r>
          </a:p>
          <a:p>
            <a:pPr marL="181240" indent="-181240">
              <a:buFontTx/>
              <a:buChar char="-"/>
            </a:pPr>
            <a:r>
              <a:rPr lang="en-IN" baseline="0" dirty="0" smtClean="0"/>
              <a:t>We have plotted the chamfer distance for the testing data which is collected along the purple </a:t>
            </a:r>
            <a:r>
              <a:rPr lang="en-IN" baseline="0" dirty="0" err="1" smtClean="0"/>
              <a:t>colored</a:t>
            </a:r>
            <a:r>
              <a:rPr lang="en-IN" baseline="0" dirty="0" smtClean="0"/>
              <a:t> route in the room. Transmitter location is at the bottom left corner. </a:t>
            </a:r>
          </a:p>
          <a:p>
            <a:pPr marL="181240" indent="-181240" defTabSz="966612">
              <a:buFontTx/>
              <a:buChar char="-"/>
              <a:defRPr/>
            </a:pPr>
            <a:r>
              <a:rPr lang="en-IN" baseline="0" dirty="0" smtClean="0"/>
              <a:t>Here blue means chamfer distance of 1m^2 and red means 9m^2, We see that most the samples are blue which suggest the prediction is good for the room dimension of 16x16x4. </a:t>
            </a:r>
          </a:p>
          <a:p>
            <a:pPr marL="181240" indent="-181240" defTabSz="966612">
              <a:buFontTx/>
              <a:buChar char="-"/>
              <a:defRPr/>
            </a:pPr>
            <a:endParaRPr lang="en-IN" baseline="0" dirty="0" smtClean="0"/>
          </a:p>
          <a:p>
            <a:pPr marL="181240" indent="-181240" defTabSz="966612">
              <a:buFontTx/>
              <a:buChar char="-"/>
              <a:defRPr/>
            </a:pPr>
            <a:r>
              <a:rPr lang="en-IN" baseline="0" dirty="0" smtClean="0"/>
              <a:t>We also observe from the figure that the average chamfer distance across the locations for testing data is ~2m^2, </a:t>
            </a:r>
          </a:p>
          <a:p>
            <a:pPr marL="181240" indent="-181240" defTabSz="966612">
              <a:buFontTx/>
              <a:buChar char="-"/>
              <a:defRPr/>
            </a:pPr>
            <a:r>
              <a:rPr lang="en-IN" baseline="0" dirty="0" smtClean="0"/>
              <a:t>While for the samples which are closer to </a:t>
            </a:r>
            <a:r>
              <a:rPr lang="en-IN" baseline="0" dirty="0" err="1" smtClean="0"/>
              <a:t>Tx</a:t>
            </a:r>
            <a:r>
              <a:rPr lang="en-IN" baseline="0" dirty="0" smtClean="0"/>
              <a:t>, Chamfer distance is  ~ 1m^2.</a:t>
            </a:r>
          </a:p>
          <a:p>
            <a:pPr marL="181240" indent="-181240" defTabSz="966612">
              <a:buFontTx/>
              <a:buChar char="-"/>
              <a:defRPr/>
            </a:pPr>
            <a:endParaRPr lang="en-IN" baseline="0" dirty="0" smtClean="0"/>
          </a:p>
          <a:p>
            <a:pPr marL="181240" indent="-181240">
              <a:buFontTx/>
              <a:buChar char="-"/>
            </a:pPr>
            <a:r>
              <a:rPr lang="en-IN" baseline="0" dirty="0" smtClean="0"/>
              <a:t>We also did the error analysis on training data along the blue route for different voxel- </a:t>
            </a:r>
            <a:r>
              <a:rPr lang="en-IN" baseline="0" dirty="0" err="1" smtClean="0"/>
              <a:t>sizs</a:t>
            </a:r>
            <a:r>
              <a:rPr lang="en-IN" baseline="0" dirty="0" smtClean="0"/>
              <a:t>. We found that voxel-size 0.25m provide better chamfer distance ~ 1.5m^2 compared to the 2.2m^2 for voxel-size 0.5m, and that is why we use the voxel-size0.25m in the proposed algorithm.</a:t>
            </a:r>
          </a:p>
          <a:p>
            <a:endParaRPr lang="en-IN" baseline="0" dirty="0" smtClean="0"/>
          </a:p>
          <a:p>
            <a:pPr defTabSz="966612">
              <a:defRPr/>
            </a:pPr>
            <a:r>
              <a:rPr lang="en-IN" baseline="0" dirty="0" smtClean="0"/>
              <a:t>--The problems and the proposed algorithm are the first of its kind and as far as we know there is no baseline for this solution to compare with.</a:t>
            </a:r>
          </a:p>
          <a:p>
            <a:pPr marL="181240" indent="-181240">
              <a:buFontTx/>
              <a:buChar char="-"/>
            </a:pPr>
            <a:endParaRPr lang="en-IN" baseline="0" dirty="0" smtClean="0"/>
          </a:p>
          <a:p>
            <a:pPr marL="181240" indent="-181240">
              <a:buFontTx/>
              <a:buChar char="-"/>
            </a:pPr>
            <a:r>
              <a:rPr lang="en-IN" baseline="0" dirty="0" smtClean="0"/>
              <a:t>3.5min +30sec*3=5min</a:t>
            </a:r>
          </a:p>
          <a:p>
            <a:endParaRPr lang="en-IN" baseline="0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187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Integrated sensing &amp; communications or ISAC in short uses existing Communication infrastructure like spectrum, devices and protocols to perform both communication and sensing.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There has been lot of literature in this area where inferences were made on signal distortions to detect location ,movement &amp; even orientation of people &amp; obstacles.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-----Transition------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The next step envisioned in this direction is creating digital twin of the physical world . This digital twin can then be used to solve problems like beam selection virtually without ever sending actual beams in physical environment.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On the other hand, Creating a digital twin using RF signals implies sensing a whole room having hundreds of objects . Therefore We can no longer rely only on the handcrafted features for inferences as this problem is of higher complexity &amp; scale.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We also need to perform extra processing to obtain multi dimensional data from RF signals.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(How MIMO vs LIDAR different ??? ADD pros vs CONS : low </a:t>
            </a:r>
            <a:r>
              <a:rPr lang="en-IN" baseline="0" dirty="0" err="1" smtClean="0"/>
              <a:t>light,NLOS</a:t>
            </a:r>
            <a:r>
              <a:rPr lang="en-IN" baseline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Traditionally this depth map has been done using LIDAR &amp; camera. So we need to train a model with large enough training set with RF signals as input and </a:t>
            </a:r>
            <a:r>
              <a:rPr lang="en-IN" baseline="0" dirty="0" err="1" smtClean="0"/>
              <a:t>lidar</a:t>
            </a:r>
            <a:r>
              <a:rPr lang="en-IN" baseline="0" dirty="0" smtClean="0"/>
              <a:t> or camera data as ground truth.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Thanks to measurement setup from NIST which has RF, </a:t>
            </a:r>
            <a:r>
              <a:rPr lang="en-IN" baseline="0" dirty="0" err="1" smtClean="0"/>
              <a:t>lidar</a:t>
            </a:r>
            <a:r>
              <a:rPr lang="en-IN" baseline="0" dirty="0" smtClean="0"/>
              <a:t> sensors mounted on a Robot , we have been provided with data from multiple locations across a conference room.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baseline="0" dirty="0" smtClean="0"/>
          </a:p>
          <a:p>
            <a:r>
              <a:rPr lang="en-IN" baseline="0" dirty="0" smtClean="0"/>
              <a:t>Now moving onto the solution, I will be handling the first half of the  presentation explaining the problem statement and the pre-processing of the RF data before it goes into the ML model. </a:t>
            </a:r>
            <a:r>
              <a:rPr lang="en-IN" baseline="0" dirty="0" err="1" smtClean="0"/>
              <a:t>Shubham</a:t>
            </a:r>
            <a:r>
              <a:rPr lang="en-IN" baseline="0" dirty="0" smtClean="0"/>
              <a:t> will then explain the ML model architecture, training and the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081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- At last, we </a:t>
            </a:r>
            <a:r>
              <a:rPr lang="en-IN" baseline="0" dirty="0" smtClean="0"/>
              <a:t>summarize the observations :</a:t>
            </a:r>
          </a:p>
          <a:p>
            <a:pPr marL="181240" indent="-181240">
              <a:buFontTx/>
              <a:buChar char="-"/>
            </a:pPr>
            <a:r>
              <a:rPr lang="en-IN" baseline="0" dirty="0" smtClean="0"/>
              <a:t>1</a:t>
            </a:r>
          </a:p>
          <a:p>
            <a:pPr marL="181240" indent="-181240">
              <a:buFontTx/>
              <a:buChar char="-"/>
            </a:pPr>
            <a:r>
              <a:rPr lang="en-IN" baseline="0" dirty="0" smtClean="0"/>
              <a:t>2</a:t>
            </a:r>
          </a:p>
          <a:p>
            <a:pPr marL="181240" indent="-181240">
              <a:buFontTx/>
              <a:buChar char="-"/>
            </a:pPr>
            <a:r>
              <a:rPr lang="en-IN" baseline="0" dirty="0" smtClean="0"/>
              <a:t>3 &amp;4</a:t>
            </a:r>
          </a:p>
          <a:p>
            <a:endParaRPr lang="en-IN" baseline="0" dirty="0" smtClean="0"/>
          </a:p>
          <a:p>
            <a:pPr marL="181240" indent="-181240">
              <a:buFontTx/>
              <a:buChar char="-"/>
            </a:pPr>
            <a:r>
              <a:rPr lang="en-IN" baseline="0" dirty="0" smtClean="0"/>
              <a:t>The future work includes training with higher resolution inputs </a:t>
            </a:r>
          </a:p>
          <a:p>
            <a:pPr marL="181240" indent="-181240">
              <a:buFontTx/>
              <a:buChar char="-"/>
            </a:pPr>
            <a:r>
              <a:rPr lang="en-IN" baseline="0" dirty="0" smtClean="0"/>
              <a:t>and high resolution output in the Ml model with lowering voxel size.</a:t>
            </a:r>
          </a:p>
          <a:p>
            <a:r>
              <a:rPr lang="en-IN" baseline="0" dirty="0" smtClean="0"/>
              <a:t>- We will also experiment with including all the locations for prediction of the depth map</a:t>
            </a:r>
          </a:p>
          <a:p>
            <a:pPr marL="181240" indent="-181240">
              <a:buFontTx/>
              <a:buChar char="-"/>
            </a:pPr>
            <a:endParaRPr lang="en-IN" baseline="0" dirty="0" smtClean="0"/>
          </a:p>
          <a:p>
            <a:r>
              <a:rPr lang="en-IN" baseline="0" dirty="0" smtClean="0"/>
              <a:t>Thank you for listening, any questions ?</a:t>
            </a:r>
            <a:br>
              <a:rPr lang="en-IN" baseline="0" dirty="0" smtClean="0"/>
            </a:br>
            <a:endParaRPr lang="en-IN" dirty="0" smtClean="0"/>
          </a:p>
          <a:p>
            <a:r>
              <a:rPr lang="en-IN" dirty="0" smtClean="0"/>
              <a:t>5 min 30sec.</a:t>
            </a:r>
            <a:r>
              <a:rPr lang="en-IN" baseline="0" dirty="0" smtClean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4690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aseline="0" dirty="0" smtClean="0"/>
              <a:t>Lets take a look at the measurement setup. This is the room in which measurements are taken. (laser pointer)</a:t>
            </a:r>
          </a:p>
          <a:p>
            <a:endParaRPr lang="en-IN" baseline="0" dirty="0" smtClean="0"/>
          </a:p>
          <a:p>
            <a:r>
              <a:rPr lang="en-IN" baseline="0" dirty="0" smtClean="0"/>
              <a:t> We have a transmitter at a fixed location on the left and a receiver moving in different areas of room . Observation of the room changes with receiver location &amp; orientation -----Transition------</a:t>
            </a:r>
          </a:p>
          <a:p>
            <a:endParaRPr lang="en-IN" dirty="0" smtClean="0"/>
          </a:p>
          <a:p>
            <a:r>
              <a:rPr lang="en-IN" baseline="0" dirty="0" smtClean="0"/>
              <a:t>The challenge is to estimate depth map of the environment at each receiver position using </a:t>
            </a:r>
            <a:r>
              <a:rPr lang="en-IN" baseline="0" dirty="0" err="1" smtClean="0"/>
              <a:t>mmwave</a:t>
            </a:r>
            <a:r>
              <a:rPr lang="en-IN" baseline="0" dirty="0" smtClean="0"/>
              <a:t> signals.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-----Transition------</a:t>
            </a:r>
          </a:p>
          <a:p>
            <a:r>
              <a:rPr lang="en-IN" baseline="0" dirty="0" smtClean="0"/>
              <a:t>In other words , We train an ML model that takes MIMO channel impulse response as input and generates Lidar point cloud as the output.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-----Transition------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Note that  We are only given channel impulse response as input.  The location &amp; orientation of these nodes are therefore  unknown making the problem more complicated.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823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 smtClean="0">
              <a:latin typeface="+mn-l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>
                <a:latin typeface="+mn-lt"/>
                <a:cs typeface="+mn-cs"/>
              </a:rPr>
              <a:t>Now</a:t>
            </a:r>
            <a:r>
              <a:rPr lang="en-IN" baseline="0" dirty="0" smtClean="0">
                <a:latin typeface="+mn-lt"/>
                <a:cs typeface="+mn-cs"/>
              </a:rPr>
              <a:t> coming to outline of solution.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>
                <a:latin typeface="+mn-lt"/>
                <a:cs typeface="+mn-cs"/>
              </a:rPr>
              <a:t>The input RF data has the transmission &amp; reception at  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physically </a:t>
            </a:r>
            <a:r>
              <a:rPr lang="en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seperate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locations also known</a:t>
            </a:r>
            <a:r>
              <a:rPr lang="en-I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bi static mode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Whereas</a:t>
            </a:r>
            <a:r>
              <a:rPr lang="en-I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Lidar sends and receives</a:t>
            </a:r>
            <a:r>
              <a:rPr lang="en-I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laser signals from the same location also known as mono-static mode.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-----Transition------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baseline="0" dirty="0" smtClean="0">
              <a:latin typeface="+mn-l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>
                <a:latin typeface="+mn-lt"/>
                <a:cs typeface="+mn-cs"/>
              </a:rPr>
              <a:t>So Pre-processing step handles the deterministic aspects of transforming MIMO channel data which is in </a:t>
            </a:r>
            <a:r>
              <a:rPr lang="en-IN" dirty="0" err="1" smtClean="0">
                <a:latin typeface="+mn-lt"/>
                <a:cs typeface="+mn-cs"/>
              </a:rPr>
              <a:t>bistatic</a:t>
            </a:r>
            <a:r>
              <a:rPr lang="en-IN" baseline="0" dirty="0" smtClean="0">
                <a:latin typeface="+mn-lt"/>
                <a:cs typeface="+mn-cs"/>
              </a:rPr>
              <a:t> format </a:t>
            </a:r>
            <a:r>
              <a:rPr lang="en-IN" dirty="0" smtClean="0">
                <a:latin typeface="+mn-lt"/>
                <a:cs typeface="+mn-cs"/>
              </a:rPr>
              <a:t> to mono-static</a:t>
            </a:r>
            <a:r>
              <a:rPr lang="en-IN" baseline="0" dirty="0" smtClean="0">
                <a:latin typeface="+mn-lt"/>
                <a:cs typeface="+mn-cs"/>
              </a:rPr>
              <a:t> </a:t>
            </a:r>
            <a:r>
              <a:rPr lang="en-IN" dirty="0" smtClean="0">
                <a:latin typeface="+mn-lt"/>
                <a:cs typeface="+mn-cs"/>
              </a:rPr>
              <a:t>format. This makes ML model learning faster</a:t>
            </a:r>
            <a:r>
              <a:rPr lang="en-IN" baseline="0" dirty="0" smtClean="0">
                <a:latin typeface="+mn-lt"/>
                <a:cs typeface="+mn-cs"/>
              </a:rPr>
              <a:t> &amp; understandable.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-----Transition------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>
                <a:latin typeface="+mn-lt"/>
                <a:cs typeface="+mn-cs"/>
              </a:rPr>
              <a:t>Looking at the</a:t>
            </a:r>
            <a:r>
              <a:rPr lang="en-IN" baseline="0" dirty="0" smtClean="0">
                <a:latin typeface="+mn-lt"/>
                <a:cs typeface="+mn-cs"/>
              </a:rPr>
              <a:t> input data at each location, we observed </a:t>
            </a:r>
            <a:endParaRPr lang="en-IN" dirty="0" smtClean="0">
              <a:latin typeface="+mn-l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>
                <a:latin typeface="+mn-lt"/>
                <a:cs typeface="+mn-cs"/>
              </a:rPr>
              <a:t>that RF data has lower resolution  &amp; fewer reflections (with 6400 points) whereas Lidar has both higher resolution &amp; larger points of reflections (approximately 32,000 points).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-----Transition------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>
                <a:latin typeface="+mn-lt"/>
                <a:cs typeface="+mn-cs"/>
              </a:rPr>
              <a:t>So at each RX location,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>
                <a:latin typeface="+mn-lt"/>
                <a:cs typeface="+mn-cs"/>
              </a:rPr>
              <a:t>We transform the </a:t>
            </a:r>
            <a:r>
              <a:rPr lang="en-IN" baseline="0" dirty="0" err="1" smtClean="0">
                <a:latin typeface="+mn-lt"/>
                <a:cs typeface="+mn-cs"/>
              </a:rPr>
              <a:t>bistatic</a:t>
            </a:r>
            <a:r>
              <a:rPr lang="en-IN" baseline="0" dirty="0" smtClean="0">
                <a:latin typeface="+mn-lt"/>
                <a:cs typeface="+mn-cs"/>
              </a:rPr>
              <a:t> RF data into mono-static format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>
                <a:latin typeface="+mn-lt"/>
                <a:cs typeface="+mn-cs"/>
              </a:rPr>
              <a:t>And train the ML model by fitting it to similarly structured Lidar ground truth.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baseline="0" dirty="0" smtClean="0">
              <a:latin typeface="+mn-l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>
                <a:latin typeface="+mn-lt"/>
                <a:cs typeface="+mn-cs"/>
              </a:rPr>
              <a:t>--------end--------------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>
                <a:latin typeface="+mn-lt"/>
                <a:cs typeface="+mn-cs"/>
              </a:rPr>
              <a:t>As you can see, </a:t>
            </a:r>
            <a:endParaRPr lang="en-I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essence, we are attempting to take MIMO channel data that is bi-static (physically separable TX, RX) and fit it to LIDAR data that is mono static (same antenna as TX &amp; RX).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/>
              <a:t>(Why do</a:t>
            </a:r>
            <a:r>
              <a:rPr lang="en-IN" baseline="0" dirty="0" smtClean="0"/>
              <a:t> you need to transform to mono static data before sending to ML?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We wanted to make the training part of model more simpler &amp; explainable . If not done, model should be itself learn about existence of MIMO TX and its location and other features thorough a large amount of training data which is of-course not guaranteed and depends on ML architecture.)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baseline="0" dirty="0" smtClean="0"/>
              <a:t>(In addition, we wanted to handle the deterministic aspects of model fitting like data transformations outside the DL model training.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Since we are aware of what part of model learns what? this makes improving the overall model with further additional features much easier.)</a:t>
            </a:r>
            <a:endParaRPr lang="en-IN" dirty="0" smtClean="0">
              <a:latin typeface="+mn-lt"/>
              <a:cs typeface="+mn-cs"/>
            </a:endParaRPr>
          </a:p>
          <a:p>
            <a:endParaRPr lang="en-IN" dirty="0" smtClean="0"/>
          </a:p>
          <a:p>
            <a:endParaRPr lang="en-IN" baseline="0" dirty="0" smtClean="0"/>
          </a:p>
          <a:p>
            <a:endParaRPr lang="en-IN" baseline="0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3249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First step in pre-processing to perform spatial</a:t>
            </a:r>
            <a:r>
              <a:rPr lang="en-IN" baseline="0" dirty="0" smtClean="0"/>
              <a:t> transform on the input channel impulse response. This is done so that we can transform our data from Antenna space to angular beam space.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-----Transition------</a:t>
            </a:r>
          </a:p>
          <a:p>
            <a:r>
              <a:rPr lang="en-IN" baseline="0" dirty="0" smtClean="0"/>
              <a:t>This spatial transform therefore helps us get to sensing framework from communication framework.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-----Transition------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/>
              <a:t>((laser pointer) </a:t>
            </a:r>
            <a:r>
              <a:rPr lang="en-IN" baseline="0" dirty="0" smtClean="0"/>
              <a:t>On the right , you have a plot of matrix H_beam for a delay where each entry represents power for an AOA,AOD pair</a:t>
            </a:r>
            <a:r>
              <a:rPr lang="en-IN" dirty="0" smtClean="0"/>
              <a:t>)</a:t>
            </a:r>
            <a:endParaRPr lang="en-IN" baseline="0" dirty="0" smtClean="0"/>
          </a:p>
          <a:p>
            <a:r>
              <a:rPr lang="en-IN" baseline="0" dirty="0" smtClean="0"/>
              <a:t>The matrix H_beam gives us the power of reflections at points separated in distance by 0.17 m or 17 cm &amp;  on avg. in angle by 22.5 </a:t>
            </a:r>
            <a:r>
              <a:rPr lang="en-IN" baseline="0" dirty="0" err="1" smtClean="0"/>
              <a:t>deg</a:t>
            </a:r>
            <a:r>
              <a:rPr lang="en-IN" baseline="0" dirty="0" smtClean="0"/>
              <a:t> across  azimuth &amp; elevation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617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Now</a:t>
            </a:r>
            <a:r>
              <a:rPr lang="en-IN" baseline="0" dirty="0" smtClean="0"/>
              <a:t> that we got H_beam, we need to transform it into mono-static format (</a:t>
            </a:r>
            <a:r>
              <a:rPr lang="en-IN" baseline="0" dirty="0" err="1" smtClean="0"/>
              <a:t>i.e</a:t>
            </a:r>
            <a:r>
              <a:rPr lang="en-IN" baseline="0" dirty="0" smtClean="0"/>
              <a:t> as if the transmission &amp; reception occur at RX.)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/>
              <a:t>The first step</a:t>
            </a:r>
            <a:r>
              <a:rPr lang="en-IN" baseline="0" dirty="0" smtClean="0"/>
              <a:t> in this transformation is to </a:t>
            </a:r>
            <a:r>
              <a:rPr lang="en-IN" dirty="0" smtClean="0"/>
              <a:t>Find LOS path</a:t>
            </a:r>
          </a:p>
          <a:p>
            <a:endParaRPr lang="en-IN" baseline="0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6714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/>
              <a:t>(laser pointer) To find LOS , We </a:t>
            </a:r>
            <a:r>
              <a:rPr lang="en-IN" baseline="0" dirty="0" smtClean="0"/>
              <a:t>select the beam which has higher power, lower delay, tighter </a:t>
            </a:r>
            <a:r>
              <a:rPr lang="en-IN" baseline="0" dirty="0" err="1" smtClean="0"/>
              <a:t>beamwidth</a:t>
            </a:r>
            <a:r>
              <a:rPr lang="en-IN" baseline="0" dirty="0" smtClean="0"/>
              <a:t>.</a:t>
            </a:r>
          </a:p>
          <a:p>
            <a:r>
              <a:rPr lang="en-IN" baseline="0" dirty="0" smtClean="0"/>
              <a:t>------- Transition------</a:t>
            </a:r>
          </a:p>
          <a:p>
            <a:r>
              <a:rPr lang="en-IN" baseline="0" dirty="0" smtClean="0"/>
              <a:t>Since the LOS doesn’t have info about environment we remove those entries from H_beam. </a:t>
            </a:r>
          </a:p>
          <a:p>
            <a:r>
              <a:rPr lang="en-IN" baseline="0" dirty="0" smtClean="0"/>
              <a:t>But we store the LOS path parameters as they give location &amp; orientation info of RX which will be used in subsequent steps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852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Next,</a:t>
            </a:r>
            <a:r>
              <a:rPr lang="en-IN" baseline="0" dirty="0" smtClean="0"/>
              <a:t> we remove the effect of TX </a:t>
            </a:r>
            <a:r>
              <a:rPr lang="en-IN" dirty="0" smtClean="0"/>
              <a:t>in the</a:t>
            </a:r>
            <a:r>
              <a:rPr lang="en-IN" baseline="0" dirty="0" smtClean="0"/>
              <a:t> matric H_beam to get power map from RX perspective . </a:t>
            </a:r>
          </a:p>
          <a:p>
            <a:r>
              <a:rPr lang="en-IN" baseline="0" dirty="0" smtClean="0"/>
              <a:t>---Transition ---</a:t>
            </a:r>
          </a:p>
          <a:p>
            <a:r>
              <a:rPr lang="en-IN" baseline="0" dirty="0" smtClean="0"/>
              <a:t>We do this by projecting AOD dimension to delay dimension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1094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(laser pointer) The signal shown here departs TX travels r2 distance hitting an obstacle and then travels r1 distance before arriving at RX .  It travels r1+r2 distance from TX.  so we need to shift the delay of this entry in H_beam from r1+r2  to r1 so that it appears to arrive at RX directly from reflection point.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SO we need to calculate ratio r2/r1.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----Transition----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(laser pointer) In this triangle made from LOS path and the Current reflection , the angle delta AOD is difference between Angle of departure of LOS and of the current reflection . Delta AOA can be defined similarly. Here we use LOS parameters saved in the previous step.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Applying sine theorem we can obtain the ratio r2/r1 as  ratio between sines of delta AOA to delta AOD</a:t>
            </a:r>
            <a:endParaRPr lang="en-IN" dirty="0" smtClean="0"/>
          </a:p>
          <a:p>
            <a:r>
              <a:rPr lang="en-IN" dirty="0" smtClean="0"/>
              <a:t>Now we can project entries in AOD</a:t>
            </a:r>
            <a:r>
              <a:rPr lang="en-IN" baseline="0" dirty="0" smtClean="0"/>
              <a:t> dimension to appropriate delay to get power map from RX perspective.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73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0656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968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4166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&amp;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458665" y="1015450"/>
            <a:ext cx="11197884" cy="5038344"/>
          </a:xfrm>
          <a:prstGeom prst="rect">
            <a:avLst/>
          </a:prstGeom>
        </p:spPr>
        <p:txBody>
          <a:bodyPr lIns="0" tIns="39832" rIns="79659" bIns="39832"/>
          <a:lstStyle>
            <a:lvl1pPr marL="199164" indent="-199164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500"/>
            </a:lvl1pPr>
            <a:lvl2pPr marL="398323" indent="-199164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 pitchFamily="34" charset="0"/>
              <a:buChar char="-"/>
              <a:defRPr lang="en-US" altLang="en-US" sz="15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97485" indent="-199164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1500"/>
            </a:lvl3pPr>
            <a:lvl4pPr marL="796648" indent="-199164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500"/>
            </a:lvl4pPr>
            <a:lvl5pPr marL="995809" indent="-199164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62503" y="6363221"/>
            <a:ext cx="11197884" cy="365760"/>
          </a:xfrm>
          <a:prstGeom prst="rect">
            <a:avLst/>
          </a:prstGeom>
        </p:spPr>
        <p:txBody>
          <a:bodyPr lIns="0" tIns="39832" rIns="79659" bIns="0" anchor="b" anchorCtr="0"/>
          <a:lstStyle>
            <a:lvl1pPr marL="0" indent="0">
              <a:spcBef>
                <a:spcPts val="0"/>
              </a:spcBef>
              <a:buNone/>
              <a:defRPr sz="1000" i="0" baseline="0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[Sources and footnotes]</a:t>
            </a:r>
          </a:p>
        </p:txBody>
      </p:sp>
      <p:sp>
        <p:nvSpPr>
          <p:cNvPr id="6" name="직사각형 108"/>
          <p:cNvSpPr/>
          <p:nvPr userDrawn="1"/>
        </p:nvSpPr>
        <p:spPr>
          <a:xfrm>
            <a:off x="0" y="62360"/>
            <a:ext cx="12192000" cy="593914"/>
          </a:xfrm>
          <a:prstGeom prst="rect">
            <a:avLst/>
          </a:prstGeom>
          <a:gradFill flip="none" rotWithShape="1">
            <a:gsLst>
              <a:gs pos="40000">
                <a:srgbClr val="00000E"/>
              </a:gs>
              <a:gs pos="71000">
                <a:srgbClr val="006FAC"/>
              </a:gs>
              <a:gs pos="100000">
                <a:srgbClr val="131C49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marL="0" marR="0" lvl="0" indent="0" algn="ctr" defTabSz="12190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6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ysClr val="window" lastClr="FFFFFF">
                <a:tint val="45000"/>
                <a:satMod val="400000"/>
              </a:sys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477" y="313199"/>
            <a:ext cx="943300" cy="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66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452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7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145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098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484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961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386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811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5F913-08EC-4A77-BF76-A44070D3FC84}" type="datetimeFigureOut">
              <a:rPr lang="en-IN" smtClean="0"/>
              <a:t>01-12-2022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77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TU-AI-ML-in-5G-Challeng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ITU-AI-ML-in-5G-Challenge/ML5G-PS-004-Depth-map-estimation-in-6G-mmWave-systems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11" Type="http://schemas.openxmlformats.org/officeDocument/2006/relationships/image" Target="../media/image64.png"/><Relationship Id="rId5" Type="http://schemas.openxmlformats.org/officeDocument/2006/relationships/image" Target="../media/image4.tiff"/><Relationship Id="rId15" Type="http://schemas.openxmlformats.org/officeDocument/2006/relationships/image" Target="../media/image260.png"/><Relationship Id="rId4" Type="http://schemas.openxmlformats.org/officeDocument/2006/relationships/image" Target="../media/image51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.png"/><Relationship Id="rId3" Type="http://schemas.openxmlformats.org/officeDocument/2006/relationships/image" Target="../media/image50.png"/><Relationship Id="rId21" Type="http://schemas.openxmlformats.org/officeDocument/2006/relationships/image" Target="../media/image41.png"/><Relationship Id="rId7" Type="http://schemas.openxmlformats.org/officeDocument/2006/relationships/image" Target="../media/image30.png"/><Relationship Id="rId12" Type="http://schemas.openxmlformats.org/officeDocument/2006/relationships/image" Target="../media/image52.pn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65.png"/><Relationship Id="rId24" Type="http://schemas.openxmlformats.org/officeDocument/2006/relationships/image" Target="../media/image32.png"/><Relationship Id="rId5" Type="http://schemas.openxmlformats.org/officeDocument/2006/relationships/image" Target="../media/image4.tiff"/><Relationship Id="rId15" Type="http://schemas.openxmlformats.org/officeDocument/2006/relationships/image" Target="../media/image38.png"/><Relationship Id="rId23" Type="http://schemas.openxmlformats.org/officeDocument/2006/relationships/image" Target="../media/image31.png"/><Relationship Id="rId10" Type="http://schemas.openxmlformats.org/officeDocument/2006/relationships/image" Target="../media/image64.png"/><Relationship Id="rId19" Type="http://schemas.openxmlformats.org/officeDocument/2006/relationships/image" Target="../media/image39.png"/><Relationship Id="rId4" Type="http://schemas.openxmlformats.org/officeDocument/2006/relationships/image" Target="../media/image51.png"/><Relationship Id="rId14" Type="http://schemas.openxmlformats.org/officeDocument/2006/relationships/image" Target="../media/image68.png"/><Relationship Id="rId22" Type="http://schemas.openxmlformats.org/officeDocument/2006/relationships/image" Target="../media/image260.png"/></Relationships>
</file>

<file path=ppt/slides/_rels/slide1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5.png"/><Relationship Id="rId3" Type="http://schemas.openxmlformats.org/officeDocument/2006/relationships/image" Target="../media/image50.png"/><Relationship Id="rId12" Type="http://schemas.openxmlformats.org/officeDocument/2006/relationships/image" Target="../media/image52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3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65.png"/><Relationship Id="rId6" Type="http://schemas.openxmlformats.org/officeDocument/2006/relationships/image" Target="../media/image36.png"/><Relationship Id="rId15" Type="http://schemas.openxmlformats.org/officeDocument/2006/relationships/image" Target="../media/image4.tiff"/><Relationship Id="rId10" Type="http://schemas.openxmlformats.org/officeDocument/2006/relationships/image" Target="../media/image64.png"/><Relationship Id="rId19" Type="http://schemas.openxmlformats.org/officeDocument/2006/relationships/image" Target="../media/image9.png"/><Relationship Id="rId4" Type="http://schemas.openxmlformats.org/officeDocument/2006/relationships/image" Target="../media/image51.png"/><Relationship Id="rId1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emf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9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6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openxmlformats.org/officeDocument/2006/relationships/image" Target="../media/image71.png"/><Relationship Id="rId5" Type="http://schemas.openxmlformats.org/officeDocument/2006/relationships/image" Target="../media/image6.png"/><Relationship Id="rId10" Type="http://schemas.openxmlformats.org/officeDocument/2006/relationships/image" Target="../media/image70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6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7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Relationship Id="rId14" Type="http://schemas.openxmlformats.org/officeDocument/2006/relationships/image" Target="../media/image10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104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21.png"/><Relationship Id="rId5" Type="http://schemas.openxmlformats.org/officeDocument/2006/relationships/image" Target="../media/image10.png"/><Relationship Id="rId10" Type="http://schemas.openxmlformats.org/officeDocument/2006/relationships/image" Target="../media/image102.svg"/><Relationship Id="rId4" Type="http://schemas.openxmlformats.org/officeDocument/2006/relationships/image" Target="../media/image17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11" Type="http://schemas.openxmlformats.org/officeDocument/2006/relationships/image" Target="../media/image64.png"/><Relationship Id="rId5" Type="http://schemas.openxmlformats.org/officeDocument/2006/relationships/image" Target="../media/image4.tiff"/><Relationship Id="rId10" Type="http://schemas.openxmlformats.org/officeDocument/2006/relationships/image" Target="../media/image63.png"/><Relationship Id="rId4" Type="http://schemas.openxmlformats.org/officeDocument/2006/relationships/image" Target="../media/image51.png"/><Relationship Id="rId9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40.png"/><Relationship Id="rId3" Type="http://schemas.openxmlformats.org/officeDocument/2006/relationships/image" Target="../media/image15.png"/><Relationship Id="rId7" Type="http://schemas.openxmlformats.org/officeDocument/2006/relationships/image" Target="../media/image53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tiff"/><Relationship Id="rId11" Type="http://schemas.openxmlformats.org/officeDocument/2006/relationships/image" Target="../media/image64.png"/><Relationship Id="rId5" Type="http://schemas.openxmlformats.org/officeDocument/2006/relationships/image" Target="../media/image51.png"/><Relationship Id="rId15" Type="http://schemas.openxmlformats.org/officeDocument/2006/relationships/image" Target="../media/image18.png"/><Relationship Id="rId10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62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11" Type="http://schemas.openxmlformats.org/officeDocument/2006/relationships/image" Target="../media/image64.png"/><Relationship Id="rId5" Type="http://schemas.openxmlformats.org/officeDocument/2006/relationships/image" Target="../media/image4.tiff"/><Relationship Id="rId15" Type="http://schemas.openxmlformats.org/officeDocument/2006/relationships/image" Target="../media/image260.png"/><Relationship Id="rId4" Type="http://schemas.openxmlformats.org/officeDocument/2006/relationships/image" Target="../media/image51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5.png"/><Relationship Id="rId18" Type="http://schemas.openxmlformats.org/officeDocument/2006/relationships/image" Target="../media/image24.png"/><Relationship Id="rId3" Type="http://schemas.openxmlformats.org/officeDocument/2006/relationships/image" Target="../media/image50.png"/><Relationship Id="rId21" Type="http://schemas.openxmlformats.org/officeDocument/2006/relationships/image" Target="../media/image26.png"/><Relationship Id="rId7" Type="http://schemas.openxmlformats.org/officeDocument/2006/relationships/image" Target="../media/image20.png"/><Relationship Id="rId17" Type="http://schemas.openxmlformats.org/officeDocument/2006/relationships/image" Target="../media/image20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20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64.png"/><Relationship Id="rId24" Type="http://schemas.openxmlformats.org/officeDocument/2006/relationships/image" Target="../media/image29.png"/><Relationship Id="rId5" Type="http://schemas.openxmlformats.org/officeDocument/2006/relationships/image" Target="../media/image4.tiff"/><Relationship Id="rId15" Type="http://schemas.openxmlformats.org/officeDocument/2006/relationships/image" Target="../media/image201.png"/><Relationship Id="rId23" Type="http://schemas.openxmlformats.org/officeDocument/2006/relationships/image" Target="../media/image28.png"/><Relationship Id="rId19" Type="http://schemas.openxmlformats.org/officeDocument/2006/relationships/image" Target="../media/image23.png"/><Relationship Id="rId4" Type="http://schemas.openxmlformats.org/officeDocument/2006/relationships/image" Target="../media/image51.png"/><Relationship Id="rId14" Type="http://schemas.openxmlformats.org/officeDocument/2006/relationships/image" Target="../media/image190.png"/><Relationship Id="rId2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322842" y="2999951"/>
            <a:ext cx="11197884" cy="3579525"/>
          </a:xfrm>
        </p:spPr>
        <p:txBody>
          <a:bodyPr>
            <a:normAutofit/>
          </a:bodyPr>
          <a:lstStyle/>
          <a:p>
            <a:pPr marL="597484" lvl="3" indent="0" latinLnBrk="1">
              <a:spcBef>
                <a:spcPts val="0"/>
              </a:spcBef>
              <a:buNone/>
              <a:defRPr/>
            </a:pPr>
            <a:r>
              <a:rPr lang="en-IN" sz="2200" b="1" dirty="0" smtClean="0">
                <a:solidFill>
                  <a:prstClr val="black"/>
                </a:solidFill>
              </a:rPr>
              <a:t> 	</a:t>
            </a:r>
            <a:r>
              <a:rPr lang="en-IN" sz="2000" b="1" dirty="0" smtClean="0">
                <a:solidFill>
                  <a:prstClr val="black"/>
                </a:solidFill>
              </a:rPr>
              <a:t>Team </a:t>
            </a:r>
            <a:r>
              <a:rPr lang="en-IN" sz="2000" b="1" dirty="0">
                <a:solidFill>
                  <a:prstClr val="black"/>
                </a:solidFill>
              </a:rPr>
              <a:t>N</a:t>
            </a:r>
            <a:r>
              <a:rPr lang="en-IN" sz="2000" b="1" dirty="0" smtClean="0">
                <a:solidFill>
                  <a:prstClr val="black"/>
                </a:solidFill>
              </a:rPr>
              <a:t>ame: </a:t>
            </a:r>
            <a:r>
              <a:rPr lang="en-IN" sz="2000" dirty="0" err="1" smtClean="0">
                <a:solidFill>
                  <a:prstClr val="black"/>
                </a:solidFill>
              </a:rPr>
              <a:t>SixG_ISAC</a:t>
            </a:r>
            <a:endParaRPr lang="en-IN" sz="2000" dirty="0" smtClean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IN" sz="2000" b="1" dirty="0" smtClean="0">
                <a:solidFill>
                  <a:prstClr val="black"/>
                </a:solidFill>
              </a:rPr>
              <a:t>	 Team </a:t>
            </a:r>
            <a:r>
              <a:rPr lang="en-IN" sz="2000" b="1" dirty="0" err="1" smtClean="0">
                <a:solidFill>
                  <a:prstClr val="black"/>
                </a:solidFill>
              </a:rPr>
              <a:t>Github</a:t>
            </a:r>
            <a:r>
              <a:rPr lang="en-IN" sz="2000" b="1" dirty="0" smtClean="0">
                <a:solidFill>
                  <a:prstClr val="black"/>
                </a:solidFill>
              </a:rPr>
              <a:t> Repo</a:t>
            </a:r>
            <a:r>
              <a:rPr lang="en-IN" sz="2000" dirty="0" smtClean="0"/>
              <a:t>: </a:t>
            </a:r>
            <a:r>
              <a:rPr lang="en-IN" sz="1600" u="sng" dirty="0">
                <a:hlinkClick r:id="rId3"/>
              </a:rPr>
              <a:t>ITU-AI-ML-in-5G-Challenge</a:t>
            </a:r>
            <a:r>
              <a:rPr lang="en-IN" sz="1600" dirty="0"/>
              <a:t>/</a:t>
            </a:r>
            <a:r>
              <a:rPr lang="en-IN" sz="1600" b="1" dirty="0">
                <a:hlinkClick r:id="rId4"/>
              </a:rPr>
              <a:t>ML5G-PS-004-Depth-map-estimation-in-6G-mmWave-systems</a:t>
            </a:r>
            <a:r>
              <a:rPr lang="en-IN" sz="2000" dirty="0"/>
              <a:t/>
            </a:r>
            <a:br>
              <a:rPr lang="en-IN" sz="2000" dirty="0"/>
            </a:br>
            <a:endParaRPr lang="en-IN" sz="2000" dirty="0" smtClean="0"/>
          </a:p>
          <a:p>
            <a:pPr marL="796645" lvl="4" indent="0" latinLnBrk="1">
              <a:spcBef>
                <a:spcPts val="0"/>
              </a:spcBef>
              <a:buNone/>
              <a:defRPr/>
            </a:pPr>
            <a:r>
              <a:rPr lang="en-IN" sz="2000" b="1" dirty="0" smtClean="0">
                <a:solidFill>
                  <a:prstClr val="black"/>
                </a:solidFill>
              </a:rPr>
              <a:t>  Team Members:</a:t>
            </a:r>
          </a:p>
          <a:p>
            <a:pPr marL="2658336" lvl="5" indent="-342900" latinLnBrk="1">
              <a:spcBef>
                <a:spcPts val="0"/>
              </a:spcBef>
              <a:defRPr/>
            </a:pPr>
            <a:r>
              <a:rPr lang="en-IN" sz="2000" b="1" dirty="0" smtClean="0">
                <a:solidFill>
                  <a:prstClr val="black"/>
                </a:solidFill>
              </a:rPr>
              <a:t> </a:t>
            </a:r>
            <a:r>
              <a:rPr lang="en-IN" sz="2000" dirty="0" err="1" smtClean="0">
                <a:solidFill>
                  <a:prstClr val="black"/>
                </a:solidFill>
              </a:rPr>
              <a:t>Shubham</a:t>
            </a:r>
            <a:r>
              <a:rPr lang="en-IN" sz="2000" dirty="0" smtClean="0">
                <a:solidFill>
                  <a:prstClr val="black"/>
                </a:solidFill>
              </a:rPr>
              <a:t> </a:t>
            </a:r>
            <a:r>
              <a:rPr lang="en-IN" sz="2000" dirty="0" err="1">
                <a:solidFill>
                  <a:prstClr val="black"/>
                </a:solidFill>
              </a:rPr>
              <a:t>Khunteta</a:t>
            </a:r>
            <a:r>
              <a:rPr lang="en-IN" sz="2000" dirty="0">
                <a:solidFill>
                  <a:prstClr val="black"/>
                </a:solidFill>
              </a:rPr>
              <a:t> </a:t>
            </a:r>
            <a:endParaRPr lang="en-IN" sz="2000" dirty="0" smtClean="0">
              <a:solidFill>
                <a:prstClr val="black"/>
              </a:solidFill>
            </a:endParaRPr>
          </a:p>
          <a:p>
            <a:pPr marL="2658336" lvl="5" indent="-342900" latinLnBrk="1">
              <a:spcBef>
                <a:spcPts val="0"/>
              </a:spcBef>
              <a:defRPr/>
            </a:pPr>
            <a:r>
              <a:rPr lang="en-IN" sz="2000" dirty="0" smtClean="0">
                <a:solidFill>
                  <a:prstClr val="black"/>
                </a:solidFill>
              </a:rPr>
              <a:t> </a:t>
            </a:r>
            <a:r>
              <a:rPr lang="en-IN" sz="2000" dirty="0" err="1" smtClean="0">
                <a:solidFill>
                  <a:prstClr val="black"/>
                </a:solidFill>
              </a:rPr>
              <a:t>Yeswanth</a:t>
            </a:r>
            <a:r>
              <a:rPr lang="en-IN" sz="2000" dirty="0" smtClean="0">
                <a:solidFill>
                  <a:prstClr val="black"/>
                </a:solidFill>
              </a:rPr>
              <a:t> Reddy Guddeti</a:t>
            </a:r>
            <a:endParaRPr lang="en-IN" sz="2000" dirty="0">
              <a:solidFill>
                <a:prstClr val="black"/>
              </a:solidFill>
            </a:endParaRPr>
          </a:p>
          <a:p>
            <a:pPr marL="2658336" lvl="5" indent="-342900" latinLnBrk="1">
              <a:spcBef>
                <a:spcPts val="0"/>
              </a:spcBef>
              <a:defRPr/>
            </a:pPr>
            <a:r>
              <a:rPr lang="en-IN" sz="2000" dirty="0">
                <a:solidFill>
                  <a:prstClr val="black"/>
                </a:solidFill>
              </a:rPr>
              <a:t> </a:t>
            </a:r>
            <a:r>
              <a:rPr lang="en-IN" sz="2000" dirty="0" err="1" smtClean="0">
                <a:solidFill>
                  <a:prstClr val="black"/>
                </a:solidFill>
              </a:rPr>
              <a:t>Avani</a:t>
            </a:r>
            <a:r>
              <a:rPr lang="en-IN" sz="2000" dirty="0" smtClean="0">
                <a:solidFill>
                  <a:prstClr val="black"/>
                </a:solidFill>
              </a:rPr>
              <a:t> </a:t>
            </a:r>
            <a:r>
              <a:rPr lang="en-IN" sz="2000" dirty="0">
                <a:solidFill>
                  <a:prstClr val="black"/>
                </a:solidFill>
              </a:rPr>
              <a:t>Agrawal</a:t>
            </a:r>
          </a:p>
          <a:p>
            <a:pPr marL="2658336" lvl="5" indent="-342900" latinLnBrk="1">
              <a:spcBef>
                <a:spcPts val="0"/>
              </a:spcBef>
              <a:defRPr/>
            </a:pPr>
            <a:r>
              <a:rPr lang="en-IN" sz="2000" dirty="0">
                <a:solidFill>
                  <a:prstClr val="black"/>
                </a:solidFill>
              </a:rPr>
              <a:t> </a:t>
            </a:r>
            <a:r>
              <a:rPr lang="en-IN" sz="2000" dirty="0" smtClean="0">
                <a:solidFill>
                  <a:prstClr val="black"/>
                </a:solidFill>
              </a:rPr>
              <a:t>Ashok </a:t>
            </a:r>
            <a:r>
              <a:rPr lang="en-IN" sz="2000" dirty="0">
                <a:solidFill>
                  <a:prstClr val="black"/>
                </a:solidFill>
              </a:rPr>
              <a:t>Kumar Reddy </a:t>
            </a:r>
            <a:r>
              <a:rPr lang="en-IN" sz="2000" dirty="0" err="1">
                <a:solidFill>
                  <a:prstClr val="black"/>
                </a:solidFill>
              </a:rPr>
              <a:t>Chavva</a:t>
            </a:r>
            <a:endParaRPr lang="en-IN" sz="2000" dirty="0">
              <a:solidFill>
                <a:prstClr val="black"/>
              </a:solidFill>
            </a:endParaRPr>
          </a:p>
          <a:p>
            <a:pPr marL="2315436" lvl="5" indent="0" latinLnBrk="1">
              <a:spcBef>
                <a:spcPts val="0"/>
              </a:spcBef>
              <a:buNone/>
              <a:defRPr/>
            </a:pPr>
            <a:endParaRPr lang="en-IN" sz="2000" dirty="0" smtClean="0">
              <a:solidFill>
                <a:prstClr val="black"/>
              </a:solidFill>
            </a:endParaRPr>
          </a:p>
          <a:p>
            <a:pPr marL="796645" lvl="4" indent="0" latinLnBrk="1">
              <a:spcBef>
                <a:spcPts val="0"/>
              </a:spcBef>
              <a:buNone/>
              <a:defRPr/>
            </a:pPr>
            <a:r>
              <a:rPr lang="en-IN" sz="2000" b="1" dirty="0" smtClean="0">
                <a:solidFill>
                  <a:prstClr val="black"/>
                </a:solidFill>
              </a:rPr>
              <a:t>  Affiliation</a:t>
            </a:r>
            <a:r>
              <a:rPr lang="en-IN" sz="2000" dirty="0" smtClean="0">
                <a:solidFill>
                  <a:prstClr val="black"/>
                </a:solidFill>
              </a:rPr>
              <a:t> </a:t>
            </a:r>
            <a:r>
              <a:rPr lang="en-IN" sz="2000" i="1" dirty="0" smtClean="0">
                <a:solidFill>
                  <a:prstClr val="black"/>
                </a:solidFill>
              </a:rPr>
              <a:t>: Beyond 5G Team, Samsung R&amp;D Institute India, Bengaluru. </a:t>
            </a:r>
          </a:p>
          <a:p>
            <a:pPr marL="796645" lvl="4" indent="0" latinLnBrk="1">
              <a:spcBef>
                <a:spcPts val="0"/>
              </a:spcBef>
              <a:buNone/>
              <a:defRPr/>
            </a:pPr>
            <a:r>
              <a:rPr lang="en-IN" sz="2000" b="1" dirty="0" smtClean="0">
                <a:solidFill>
                  <a:prstClr val="black"/>
                </a:solidFill>
              </a:rPr>
              <a:t>  Problem</a:t>
            </a:r>
            <a:r>
              <a:rPr lang="en-IN" sz="2000" dirty="0" smtClean="0">
                <a:solidFill>
                  <a:prstClr val="black"/>
                </a:solidFill>
              </a:rPr>
              <a:t> </a:t>
            </a:r>
            <a:r>
              <a:rPr lang="en-IN" sz="2000" b="1" dirty="0" smtClean="0">
                <a:solidFill>
                  <a:prstClr val="black"/>
                </a:solidFill>
              </a:rPr>
              <a:t>Organizer</a:t>
            </a:r>
            <a:r>
              <a:rPr lang="en-IN" sz="2000" i="1" dirty="0" smtClean="0">
                <a:solidFill>
                  <a:prstClr val="black"/>
                </a:solidFill>
              </a:rPr>
              <a:t>: NIST, USA.</a:t>
            </a:r>
          </a:p>
          <a:p>
            <a:pPr marL="0" lvl="0" indent="0" algn="ctr" latinLnBrk="1">
              <a:spcBef>
                <a:spcPts val="0"/>
              </a:spcBef>
              <a:buClrTx/>
              <a:buSzTx/>
              <a:buNone/>
              <a:defRPr/>
            </a:pPr>
            <a:endParaRPr lang="en-IN" sz="1700" dirty="0">
              <a:solidFill>
                <a:prstClr val="black"/>
              </a:solidFill>
              <a:latin typeface="맑은 고딕"/>
            </a:endParaRPr>
          </a:p>
          <a:p>
            <a:pPr marL="0" lvl="0" indent="0" algn="ctr" latinLnBrk="1">
              <a:spcBef>
                <a:spcPts val="0"/>
              </a:spcBef>
              <a:buClrTx/>
              <a:buSzTx/>
              <a:buNone/>
              <a:defRPr/>
            </a:pPr>
            <a:endParaRPr lang="en-IN" sz="1700" dirty="0">
              <a:solidFill>
                <a:prstClr val="black"/>
              </a:solidFill>
              <a:latin typeface="맑은 고딕"/>
            </a:endParaRPr>
          </a:p>
          <a:p>
            <a:pPr marL="0" indent="0" algn="ctr">
              <a:spcBef>
                <a:spcPct val="20000"/>
              </a:spcBef>
              <a:buClr>
                <a:srgbClr val="FF9900"/>
              </a:buClr>
              <a:buSzPct val="80000"/>
              <a:buNone/>
            </a:pPr>
            <a:endParaRPr lang="ko-KR" altLang="en-US" sz="1400" dirty="0"/>
          </a:p>
          <a:p>
            <a:pPr algn="ctr"/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25802" y="1484728"/>
            <a:ext cx="11591965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>
              <a:spcAft>
                <a:spcPts val="1800"/>
              </a:spcAft>
              <a:defRPr/>
            </a:pPr>
            <a:r>
              <a:rPr lang="en-IN" altLang="ko-KR" sz="2800" dirty="0" smtClean="0">
                <a:solidFill>
                  <a:prstClr val="black"/>
                </a:solidFill>
                <a:latin typeface="맑은 고딕" panose="020B0503020000020004" pitchFamily="34" charset="-127"/>
              </a:rPr>
              <a:t>ITU AI/ML in 5G challenge: </a:t>
            </a:r>
            <a:r>
              <a:rPr lang="en-IN" altLang="ko-KR" sz="2800" b="1" dirty="0" smtClean="0">
                <a:solidFill>
                  <a:prstClr val="black"/>
                </a:solidFill>
                <a:latin typeface="맑은 고딕" panose="020B0503020000020004" pitchFamily="34" charset="-127"/>
              </a:rPr>
              <a:t>ITU-ML5G-PS-004</a:t>
            </a:r>
          </a:p>
          <a:p>
            <a:pPr lvl="0" algn="ctr" latinLnBrk="1">
              <a:spcAft>
                <a:spcPts val="1800"/>
              </a:spcAft>
              <a:defRPr/>
            </a:pPr>
            <a:r>
              <a:rPr lang="en-US" sz="2400" b="1" dirty="0" smtClean="0"/>
              <a:t>Presentation Title </a:t>
            </a:r>
            <a:r>
              <a:rPr lang="en-US" sz="2800" dirty="0" smtClean="0"/>
              <a:t>: Depth </a:t>
            </a:r>
            <a:r>
              <a:rPr lang="en-US" sz="2800" dirty="0"/>
              <a:t>Map Estimation in 6G </a:t>
            </a:r>
            <a:r>
              <a:rPr lang="en-US" sz="2800" dirty="0" err="1"/>
              <a:t>mmWave</a:t>
            </a:r>
            <a:r>
              <a:rPr lang="en-US" sz="2800" dirty="0"/>
              <a:t> systems</a:t>
            </a:r>
            <a:endParaRPr lang="en-IN" altLang="ko-KR" sz="2800" b="1" dirty="0">
              <a:solidFill>
                <a:prstClr val="black"/>
              </a:solidFill>
              <a:latin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8055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Pre-processing : Remove TX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𝑹𝑿</m:t>
                        </m:r>
                      </m:sub>
                    </m:sSub>
                  </m:oMath>
                </a14:m>
                <a:endParaRPr lang="en-IN" b="1" dirty="0" smtClean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b="1" dirty="0" smtClean="0"/>
                  <a:t> </a:t>
                </a: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8" name="Picture 87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696" y="2717282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89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V="1">
            <a:off x="4734052" y="2424583"/>
            <a:ext cx="854082" cy="4819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379112" y="2996375"/>
            <a:ext cx="3321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/>
              <a:t>TX</a:t>
            </a:r>
            <a:endParaRPr lang="en-IN" sz="1200" b="1" dirty="0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848" y="2951927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108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5588134" y="2424583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/>
              <p:cNvSpPr/>
              <p:nvPr/>
            </p:nvSpPr>
            <p:spPr>
              <a:xfrm rot="21382224">
                <a:off x="4648590" y="2381024"/>
                <a:ext cx="3727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14" name="Rectangle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4648590" y="2381024"/>
                <a:ext cx="37273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 rot="21382224">
                <a:off x="6049187" y="2453886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6049187" y="2453886"/>
                <a:ext cx="36856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5124594" y="3167065"/>
                <a:ext cx="883512" cy="370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IN" dirty="0" smtClean="0"/>
                  <a:t> </a:t>
                </a:r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594" y="3167065"/>
                <a:ext cx="883512" cy="370166"/>
              </a:xfrm>
              <a:prstGeom prst="rect">
                <a:avLst/>
              </a:prstGeom>
              <a:blipFill>
                <a:blip r:embed="rId8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3" name="Group 162"/>
          <p:cNvGrpSpPr/>
          <p:nvPr/>
        </p:nvGrpSpPr>
        <p:grpSpPr>
          <a:xfrm>
            <a:off x="256409" y="1618857"/>
            <a:ext cx="1762158" cy="740799"/>
            <a:chOff x="168544" y="1982694"/>
            <a:chExt cx="1552209" cy="740799"/>
          </a:xfrm>
        </p:grpSpPr>
        <p:sp>
          <p:nvSpPr>
            <p:cNvPr id="164" name="Rectangle 163"/>
            <p:cNvSpPr/>
            <p:nvPr/>
          </p:nvSpPr>
          <p:spPr>
            <a:xfrm>
              <a:off x="168544" y="1982694"/>
              <a:ext cx="1552209" cy="7407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76056" y="2029929"/>
              <a:ext cx="129126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dirty="0" smtClean="0"/>
                <a:t>Spatial transform</a:t>
              </a:r>
              <a:endParaRPr lang="en-IN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/>
              <p:cNvSpPr/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dirty="0" smtClean="0"/>
                  <a:t> </a:t>
                </a:r>
              </a:p>
            </p:txBody>
          </p:sp>
        </mc:Choice>
        <mc:Fallback xmlns="">
          <p:sp>
            <p:nvSpPr>
              <p:cNvPr id="166" name="Rectangle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  <a:blipFill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Arrow Connector 166"/>
          <p:cNvCxnSpPr/>
          <p:nvPr/>
        </p:nvCxnSpPr>
        <p:spPr>
          <a:xfrm flipH="1">
            <a:off x="1019684" y="2341707"/>
            <a:ext cx="9711" cy="45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H="1">
            <a:off x="1041449" y="1320170"/>
            <a:ext cx="10504" cy="280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1019684" y="5205603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𝒃𝒆𝒂𝒎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  <a:blipFill>
                <a:blip r:embed="rId1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>
            <a:off x="1009551" y="3304740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256409" y="2835597"/>
            <a:ext cx="1762159" cy="457130"/>
            <a:chOff x="1378727" y="3619964"/>
            <a:chExt cx="1710487" cy="457130"/>
          </a:xfrm>
        </p:grpSpPr>
        <p:sp>
          <p:nvSpPr>
            <p:cNvPr id="30" name="Rectangle 29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50064" y="3663863"/>
              <a:ext cx="163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/>
                <a:t>1</a:t>
              </a:r>
              <a:r>
                <a:rPr lang="en-IN" dirty="0" smtClean="0"/>
                <a:t> : Find LOS  </a:t>
              </a:r>
              <a:endParaRPr lang="en-IN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4567794" y="3510435"/>
            <a:ext cx="215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/>
              <a:t>(</a:t>
            </a:r>
            <a:r>
              <a:rPr lang="en-IN" b="1" dirty="0"/>
              <a:t>AOD x AOA x Delay</a:t>
            </a:r>
            <a:r>
              <a:rPr lang="en-IN" dirty="0"/>
              <a:t>)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256409" y="3794623"/>
            <a:ext cx="1762159" cy="457130"/>
            <a:chOff x="1378727" y="3619964"/>
            <a:chExt cx="1710487" cy="457130"/>
          </a:xfrm>
        </p:grpSpPr>
        <p:sp>
          <p:nvSpPr>
            <p:cNvPr id="101" name="Rectangle 100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450064" y="3663863"/>
              <a:ext cx="163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2</a:t>
              </a:r>
              <a:r>
                <a:rPr lang="en-IN" dirty="0" smtClean="0"/>
                <a:t> : Remove TX  </a:t>
              </a:r>
              <a:endParaRPr lang="en-IN" dirty="0"/>
            </a:p>
          </p:txBody>
        </p:sp>
      </p:grpSp>
      <p:cxnSp>
        <p:nvCxnSpPr>
          <p:cNvPr id="103" name="Straight Arrow Connector 102"/>
          <p:cNvCxnSpPr/>
          <p:nvPr/>
        </p:nvCxnSpPr>
        <p:spPr>
          <a:xfrm>
            <a:off x="1009551" y="4263766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1174364" y="4300085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364" y="4300085"/>
                <a:ext cx="639855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>
          <a:xfrm flipH="1">
            <a:off x="5588134" y="3959258"/>
            <a:ext cx="2" cy="403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V="1">
            <a:off x="4673776" y="4754353"/>
            <a:ext cx="854082" cy="4819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1572" y="5281697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85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5527858" y="4754353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 rot="21382224">
                <a:off x="4588314" y="4710794"/>
                <a:ext cx="3727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4588314" y="4710794"/>
                <a:ext cx="372730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 rot="21382224">
                <a:off x="5988911" y="4783656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5988911" y="4783656"/>
                <a:ext cx="368562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5207930" y="5525820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30" y="5525820"/>
                <a:ext cx="639855" cy="369332"/>
              </a:xfrm>
              <a:prstGeom prst="rect">
                <a:avLst/>
              </a:prstGeom>
              <a:blipFill>
                <a:blip r:embed="rId1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ectangle 91"/>
          <p:cNvSpPr/>
          <p:nvPr/>
        </p:nvSpPr>
        <p:spPr>
          <a:xfrm>
            <a:off x="4777106" y="5819851"/>
            <a:ext cx="1501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 smtClean="0"/>
              <a:t>(</a:t>
            </a:r>
            <a:r>
              <a:rPr lang="en-IN" b="1" dirty="0" smtClean="0"/>
              <a:t>AOA </a:t>
            </a:r>
            <a:r>
              <a:rPr lang="en-IN" b="1" dirty="0"/>
              <a:t>x Delay</a:t>
            </a:r>
            <a:r>
              <a:rPr lang="en-IN" dirty="0"/>
              <a:t>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673810" y="6331683"/>
            <a:ext cx="7478782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/>
              <a:t>Remove effect of TX by projecting AOD to Delay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343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Pre-processing : Rescale Power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𝑹𝑿</m:t>
                        </m:r>
                      </m:sub>
                    </m:sSub>
                  </m:oMath>
                </a14:m>
                <a:endParaRPr lang="en-IN" b="1" dirty="0" smtClean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b="1" dirty="0" smtClean="0"/>
                  <a:t> </a:t>
                </a: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9514117" y="4670459"/>
            <a:ext cx="1544413" cy="1224693"/>
            <a:chOff x="8473886" y="4578996"/>
            <a:chExt cx="1544413" cy="1224693"/>
          </a:xfrm>
        </p:grpSpPr>
        <p:cxnSp>
          <p:nvCxnSpPr>
            <p:cNvPr id="146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 flipH="1" flipV="1">
              <a:off x="8624643" y="4578996"/>
              <a:ext cx="868526" cy="75909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87528" y="5338084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cxnSp>
          <p:nvCxnSpPr>
            <p:cNvPr id="148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>
              <a:off x="8793814" y="4810740"/>
              <a:ext cx="807788" cy="709327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Rectangle 149"/>
                <p:cNvSpPr/>
                <p:nvPr/>
              </p:nvSpPr>
              <p:spPr>
                <a:xfrm rot="21382224">
                  <a:off x="9254867" y="4840043"/>
                  <a:ext cx="36856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1400" dirty="0"/>
                </a:p>
              </p:txBody>
            </p:sp>
          </mc:Choice>
          <mc:Fallback xmlns="">
            <p:sp>
              <p:nvSpPr>
                <p:cNvPr id="150" name="Rectangle 1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382224">
                  <a:off x="9254867" y="4840043"/>
                  <a:ext cx="368562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Rectangle 150"/>
                <p:cNvSpPr/>
                <p:nvPr/>
              </p:nvSpPr>
              <p:spPr>
                <a:xfrm>
                  <a:off x="8473886" y="5434357"/>
                  <a:ext cx="6398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𝑹𝑿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151" name="Rectangle 1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3886" y="5434357"/>
                  <a:ext cx="63985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3" name="Group 162"/>
          <p:cNvGrpSpPr/>
          <p:nvPr/>
        </p:nvGrpSpPr>
        <p:grpSpPr>
          <a:xfrm>
            <a:off x="256409" y="1618857"/>
            <a:ext cx="1762158" cy="740799"/>
            <a:chOff x="168544" y="1982694"/>
            <a:chExt cx="1552209" cy="740799"/>
          </a:xfrm>
        </p:grpSpPr>
        <p:sp>
          <p:nvSpPr>
            <p:cNvPr id="164" name="Rectangle 163"/>
            <p:cNvSpPr/>
            <p:nvPr/>
          </p:nvSpPr>
          <p:spPr>
            <a:xfrm>
              <a:off x="168544" y="1982694"/>
              <a:ext cx="1552209" cy="7407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76056" y="2029929"/>
              <a:ext cx="129126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dirty="0" smtClean="0"/>
                <a:t>Spatial transform</a:t>
              </a:r>
              <a:endParaRPr lang="en-IN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/>
              <p:cNvSpPr/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dirty="0" smtClean="0"/>
                  <a:t> </a:t>
                </a:r>
              </a:p>
            </p:txBody>
          </p:sp>
        </mc:Choice>
        <mc:Fallback xmlns="">
          <p:sp>
            <p:nvSpPr>
              <p:cNvPr id="166" name="Rectangle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Arrow Connector 166"/>
          <p:cNvCxnSpPr/>
          <p:nvPr/>
        </p:nvCxnSpPr>
        <p:spPr>
          <a:xfrm flipH="1">
            <a:off x="1019684" y="2341707"/>
            <a:ext cx="9711" cy="45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H="1">
            <a:off x="1041449" y="1320170"/>
            <a:ext cx="10504" cy="280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1019684" y="5205603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𝒃𝒆𝒂𝒎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  <a:blipFill>
                <a:blip r:embed="rId11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>
            <a:off x="1009551" y="3304740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256409" y="2835597"/>
            <a:ext cx="1762159" cy="457130"/>
            <a:chOff x="1378727" y="3619964"/>
            <a:chExt cx="1710487" cy="457130"/>
          </a:xfrm>
        </p:grpSpPr>
        <p:sp>
          <p:nvSpPr>
            <p:cNvPr id="30" name="Rectangle 29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50064" y="3663863"/>
              <a:ext cx="163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/>
                <a:t>1</a:t>
              </a:r>
              <a:r>
                <a:rPr lang="en-IN" dirty="0" smtClean="0"/>
                <a:t> : Find LOS  </a:t>
              </a:r>
              <a:endParaRPr lang="en-IN" dirty="0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9867900" y="1648470"/>
            <a:ext cx="95250" cy="740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174364" y="4300085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364" y="4300085"/>
                <a:ext cx="639855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>
            <a:off x="1009551" y="4263766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256409" y="3794623"/>
            <a:ext cx="1762159" cy="457130"/>
            <a:chOff x="1378727" y="3619964"/>
            <a:chExt cx="1710487" cy="457130"/>
          </a:xfrm>
        </p:grpSpPr>
        <p:sp>
          <p:nvSpPr>
            <p:cNvPr id="36" name="Rectangle 35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50064" y="3663863"/>
              <a:ext cx="163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2</a:t>
              </a:r>
              <a:r>
                <a:rPr lang="en-IN" dirty="0" smtClean="0"/>
                <a:t> : Remove TX  </a:t>
              </a:r>
              <a:endParaRPr lang="en-IN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10730" y="4736460"/>
            <a:ext cx="2128762" cy="457130"/>
            <a:chOff x="1324552" y="3619964"/>
            <a:chExt cx="2066341" cy="457130"/>
          </a:xfrm>
        </p:grpSpPr>
        <p:sp>
          <p:nvSpPr>
            <p:cNvPr id="41" name="Rectangle 40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324552" y="3663863"/>
              <a:ext cx="2066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3</a:t>
              </a:r>
              <a:r>
                <a:rPr lang="en-IN" dirty="0" smtClean="0"/>
                <a:t> : Rescale power  </a:t>
              </a:r>
              <a:endParaRPr lang="en-IN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5908061" y="3708385"/>
                <a:ext cx="2008627" cy="776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IN" b="1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061" y="3708385"/>
                <a:ext cx="2008627" cy="77636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7424123" y="4465336"/>
                <a:ext cx="2008627" cy="776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IN" b="1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123" y="4465336"/>
                <a:ext cx="2008627" cy="77636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>
            <a:off x="7289420" y="5351768"/>
            <a:ext cx="1645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696" y="2717282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55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V="1">
            <a:off x="4734052" y="2424583"/>
            <a:ext cx="854082" cy="4819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4379112" y="2996375"/>
            <a:ext cx="3321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/>
              <a:t>TX</a:t>
            </a:r>
            <a:endParaRPr lang="en-IN" sz="1200" b="1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848" y="2951927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58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5588134" y="2424583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 rot="21382224">
                <a:off x="4648590" y="2381024"/>
                <a:ext cx="3727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4648590" y="2381024"/>
                <a:ext cx="372730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 rot="21382224">
                <a:off x="6049187" y="2453886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6049187" y="2453886"/>
                <a:ext cx="368562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5124594" y="3167065"/>
                <a:ext cx="883512" cy="370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IN" dirty="0" smtClean="0"/>
                  <a:t> </a:t>
                </a: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594" y="3167065"/>
                <a:ext cx="883512" cy="370166"/>
              </a:xfrm>
              <a:prstGeom prst="rect">
                <a:avLst/>
              </a:prstGeom>
              <a:blipFill>
                <a:blip r:embed="rId21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/>
          <p:cNvSpPr/>
          <p:nvPr/>
        </p:nvSpPr>
        <p:spPr>
          <a:xfrm>
            <a:off x="9140332" y="5821653"/>
            <a:ext cx="1501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 smtClean="0"/>
              <a:t>(</a:t>
            </a:r>
            <a:r>
              <a:rPr lang="en-IN" b="1" dirty="0" smtClean="0"/>
              <a:t>AOA </a:t>
            </a:r>
            <a:r>
              <a:rPr lang="en-IN" b="1" dirty="0"/>
              <a:t>x Delay</a:t>
            </a:r>
            <a:r>
              <a:rPr lang="en-IN" dirty="0"/>
              <a:t>)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78463" y="6118363"/>
            <a:ext cx="1501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 smtClean="0"/>
              <a:t>(</a:t>
            </a:r>
            <a:r>
              <a:rPr lang="en-IN" b="1" dirty="0" smtClean="0"/>
              <a:t>AOA </a:t>
            </a:r>
            <a:r>
              <a:rPr lang="en-IN" b="1" dirty="0"/>
              <a:t>x Delay</a:t>
            </a:r>
            <a:r>
              <a:rPr lang="en-IN" dirty="0"/>
              <a:t>)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4588314" y="4710794"/>
            <a:ext cx="2164029" cy="1184358"/>
            <a:chOff x="4698544" y="5067214"/>
            <a:chExt cx="2164029" cy="1184358"/>
          </a:xfrm>
        </p:grpSpPr>
        <p:cxnSp>
          <p:nvCxnSpPr>
            <p:cNvPr id="65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 flipV="1">
              <a:off x="4784006" y="5110773"/>
              <a:ext cx="854082" cy="48199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1802" y="5638117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cxnSp>
          <p:nvCxnSpPr>
            <p:cNvPr id="67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>
              <a:off x="5638088" y="5110773"/>
              <a:ext cx="807788" cy="709327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 rot="21382224">
                  <a:off x="4698544" y="5067214"/>
                  <a:ext cx="37273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1400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382224">
                  <a:off x="4698544" y="5067214"/>
                  <a:ext cx="372730" cy="30777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 rot="21382224">
                  <a:off x="6099141" y="5140076"/>
                  <a:ext cx="36856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14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382224">
                  <a:off x="6099141" y="5140076"/>
                  <a:ext cx="368562" cy="3077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5318160" y="5882240"/>
                  <a:ext cx="6398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𝑹𝑿</m:t>
                            </m:r>
                          </m:sub>
                          <m:sup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8160" y="5882240"/>
                  <a:ext cx="639855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2" name="Straight Arrow Connector 71"/>
          <p:cNvCxnSpPr/>
          <p:nvPr/>
        </p:nvCxnSpPr>
        <p:spPr>
          <a:xfrm flipH="1">
            <a:off x="5588134" y="3959258"/>
            <a:ext cx="2" cy="403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145297" y="6330697"/>
            <a:ext cx="5116947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Rescale to get monostatic power</a:t>
            </a:r>
            <a:endParaRPr lang="en-US" sz="2400" dirty="0"/>
          </a:p>
        </p:txBody>
      </p:sp>
      <p:sp>
        <p:nvSpPr>
          <p:cNvPr id="74" name="Rectangle 73"/>
          <p:cNvSpPr/>
          <p:nvPr/>
        </p:nvSpPr>
        <p:spPr>
          <a:xfrm>
            <a:off x="4567794" y="3510435"/>
            <a:ext cx="215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/>
              <a:t>(</a:t>
            </a:r>
            <a:r>
              <a:rPr lang="en-IN" b="1" dirty="0"/>
              <a:t>AOD x AOA x Delay</a:t>
            </a:r>
            <a:r>
              <a:rPr lang="en-IN" dirty="0"/>
              <a:t>)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777106" y="5819851"/>
            <a:ext cx="1501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 smtClean="0"/>
              <a:t>(</a:t>
            </a:r>
            <a:r>
              <a:rPr lang="en-IN" b="1" dirty="0" smtClean="0"/>
              <a:t>AOA </a:t>
            </a:r>
            <a:r>
              <a:rPr lang="en-IN" b="1" dirty="0"/>
              <a:t>x Delay</a:t>
            </a:r>
            <a:r>
              <a:rPr lang="en-IN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7136736" y="4496076"/>
                <a:ext cx="1830758" cy="740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</m:sSub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 =</m:t>
                      </m:r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IN" b="1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IN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IN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736" y="4496076"/>
                <a:ext cx="1830758" cy="74026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 rot="21382224">
                <a:off x="9791728" y="5101625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9791728" y="5101625"/>
                <a:ext cx="368562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09491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Pre-processing :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𝑹𝑿</m:t>
                        </m:r>
                      </m:sub>
                    </m:sSub>
                  </m:oMath>
                </a14:m>
                <a:endParaRPr lang="en-IN" b="1" dirty="0" smtClean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b="1" dirty="0" smtClean="0"/>
                  <a:t> </a:t>
                </a: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3" name="Group 162"/>
          <p:cNvGrpSpPr/>
          <p:nvPr/>
        </p:nvGrpSpPr>
        <p:grpSpPr>
          <a:xfrm>
            <a:off x="256409" y="1618857"/>
            <a:ext cx="1762158" cy="740799"/>
            <a:chOff x="168544" y="1982694"/>
            <a:chExt cx="1552209" cy="740799"/>
          </a:xfrm>
        </p:grpSpPr>
        <p:sp>
          <p:nvSpPr>
            <p:cNvPr id="164" name="Rectangle 163"/>
            <p:cNvSpPr/>
            <p:nvPr/>
          </p:nvSpPr>
          <p:spPr>
            <a:xfrm>
              <a:off x="168544" y="1982694"/>
              <a:ext cx="1552209" cy="7407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76056" y="2029929"/>
              <a:ext cx="129126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dirty="0" smtClean="0"/>
                <a:t>Spatial transform</a:t>
              </a:r>
              <a:endParaRPr lang="en-IN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/>
              <p:cNvSpPr/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dirty="0" smtClean="0"/>
                  <a:t> </a:t>
                </a:r>
              </a:p>
            </p:txBody>
          </p:sp>
        </mc:Choice>
        <mc:Fallback xmlns="">
          <p:sp>
            <p:nvSpPr>
              <p:cNvPr id="166" name="Rectangle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Arrow Connector 166"/>
          <p:cNvCxnSpPr/>
          <p:nvPr/>
        </p:nvCxnSpPr>
        <p:spPr>
          <a:xfrm flipH="1">
            <a:off x="1019684" y="2341707"/>
            <a:ext cx="9711" cy="45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H="1">
            <a:off x="1041449" y="1320170"/>
            <a:ext cx="10504" cy="280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1019684" y="5205603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𝒃𝒆𝒂𝒎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  <a:blipFill>
                <a:blip r:embed="rId11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>
            <a:off x="1009551" y="3304740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256409" y="2835597"/>
            <a:ext cx="1762159" cy="457130"/>
            <a:chOff x="1378727" y="3619964"/>
            <a:chExt cx="1710487" cy="457130"/>
          </a:xfrm>
        </p:grpSpPr>
        <p:sp>
          <p:nvSpPr>
            <p:cNvPr id="30" name="Rectangle 29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50064" y="3663863"/>
              <a:ext cx="163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/>
                <a:t>1</a:t>
              </a:r>
              <a:r>
                <a:rPr lang="en-IN" dirty="0" smtClean="0"/>
                <a:t> : Find LOS  </a:t>
              </a:r>
              <a:endParaRPr lang="en-IN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174364" y="4300085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364" y="4300085"/>
                <a:ext cx="639855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>
            <a:off x="1009551" y="4263766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256409" y="3794623"/>
            <a:ext cx="1762159" cy="457130"/>
            <a:chOff x="1378727" y="3619964"/>
            <a:chExt cx="1710487" cy="457130"/>
          </a:xfrm>
        </p:grpSpPr>
        <p:sp>
          <p:nvSpPr>
            <p:cNvPr id="36" name="Rectangle 35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50064" y="3663863"/>
              <a:ext cx="163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2</a:t>
              </a:r>
              <a:r>
                <a:rPr lang="en-IN" dirty="0" smtClean="0"/>
                <a:t> : Remove TX  </a:t>
              </a:r>
              <a:endParaRPr lang="en-IN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10730" y="4736460"/>
            <a:ext cx="2128762" cy="457130"/>
            <a:chOff x="1324552" y="3619964"/>
            <a:chExt cx="2066341" cy="457130"/>
          </a:xfrm>
        </p:grpSpPr>
        <p:sp>
          <p:nvSpPr>
            <p:cNvPr id="41" name="Rectangle 40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324552" y="3663863"/>
              <a:ext cx="2066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3</a:t>
              </a:r>
              <a:r>
                <a:rPr lang="en-IN" dirty="0" smtClean="0"/>
                <a:t> : Rescale power  </a:t>
              </a:r>
              <a:endParaRPr lang="en-IN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5908061" y="3708385"/>
                <a:ext cx="2008627" cy="776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IN" b="1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061" y="3708385"/>
                <a:ext cx="2008627" cy="77636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/>
          <p:nvPr/>
        </p:nvCxnSpPr>
        <p:spPr>
          <a:xfrm flipH="1">
            <a:off x="5423873" y="3201740"/>
            <a:ext cx="29908" cy="1185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5418963" y="5051162"/>
            <a:ext cx="1393656" cy="1090535"/>
            <a:chOff x="5418963" y="5051162"/>
            <a:chExt cx="1393656" cy="1090535"/>
          </a:xfrm>
        </p:grpSpPr>
        <p:grpSp>
          <p:nvGrpSpPr>
            <p:cNvPr id="2" name="Group 1"/>
            <p:cNvGrpSpPr/>
            <p:nvPr/>
          </p:nvGrpSpPr>
          <p:grpSpPr>
            <a:xfrm>
              <a:off x="5418963" y="5051162"/>
              <a:ext cx="1393656" cy="1090535"/>
              <a:chOff x="8624643" y="4578996"/>
              <a:chExt cx="1393656" cy="1090535"/>
            </a:xfrm>
          </p:grpSpPr>
          <p:cxnSp>
            <p:nvCxnSpPr>
              <p:cNvPr id="146" name="直接箭头连接符 13">
                <a:extLst>
                  <a:ext uri="{FF2B5EF4-FFF2-40B4-BE49-F238E27FC236}">
                    <a16:creationId xmlns:a16="http://schemas.microsoft.com/office/drawing/2014/main" id="{080C31AC-D6E6-4E15-9090-B8E14CD6CE92}"/>
                  </a:ext>
                </a:extLst>
              </p:cNvPr>
              <p:cNvCxnSpPr/>
              <p:nvPr/>
            </p:nvCxnSpPr>
            <p:spPr bwMode="auto">
              <a:xfrm flipH="1" flipV="1">
                <a:off x="8624643" y="4578996"/>
                <a:ext cx="868526" cy="759090"/>
              </a:xfrm>
              <a:prstGeom prst="straightConnector1">
                <a:avLst/>
              </a:prstGeom>
              <a:ln w="19050" cap="flat" cmpd="sng" algn="ctr">
                <a:solidFill>
                  <a:schemeClr val="tx1"/>
                </a:solidFill>
                <a:prstDash val="dashDot"/>
                <a:round/>
                <a:headEnd type="none" w="med" len="med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0ACDB480-FE13-42C6-B420-263713C07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687528" y="5338084"/>
                <a:ext cx="330771" cy="331447"/>
              </a:xfrm>
              <a:prstGeom prst="rect">
                <a:avLst/>
              </a:prstGeom>
              <a:noFill/>
              <a:ln w="22225">
                <a:noFill/>
              </a:ln>
            </p:spPr>
          </p:pic>
          <p:cxnSp>
            <p:nvCxnSpPr>
              <p:cNvPr id="148" name="直接箭头连接符 13">
                <a:extLst>
                  <a:ext uri="{FF2B5EF4-FFF2-40B4-BE49-F238E27FC236}">
                    <a16:creationId xmlns:a16="http://schemas.microsoft.com/office/drawing/2014/main" id="{080C31AC-D6E6-4E15-9090-B8E14CD6CE92}"/>
                  </a:ext>
                </a:extLst>
              </p:cNvPr>
              <p:cNvCxnSpPr/>
              <p:nvPr/>
            </p:nvCxnSpPr>
            <p:spPr bwMode="auto">
              <a:xfrm>
                <a:off x="8793814" y="4810740"/>
                <a:ext cx="807788" cy="709327"/>
              </a:xfrm>
              <a:prstGeom prst="straightConnector1">
                <a:avLst/>
              </a:prstGeom>
              <a:ln w="19050" cap="flat" cmpd="sng" algn="ctr">
                <a:solidFill>
                  <a:schemeClr val="tx1"/>
                </a:solidFill>
                <a:prstDash val="dashDot"/>
                <a:round/>
                <a:headEnd type="none" w="med" len="med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0" name="Rectangle 149"/>
                  <p:cNvSpPr/>
                  <p:nvPr/>
                </p:nvSpPr>
                <p:spPr>
                  <a:xfrm rot="21382224">
                    <a:off x="9254867" y="4840043"/>
                    <a:ext cx="368562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IN" sz="1400" dirty="0"/>
                  </a:p>
                </p:txBody>
              </p:sp>
            </mc:Choice>
            <mc:Fallback xmlns="">
              <p:sp>
                <p:nvSpPr>
                  <p:cNvPr id="150" name="Rectangle 14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382224">
                    <a:off x="9254867" y="4840043"/>
                    <a:ext cx="368562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 rot="21382224">
                  <a:off x="5545817" y="5482328"/>
                  <a:ext cx="36856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1400" dirty="0"/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382224">
                  <a:off x="5545817" y="5482328"/>
                  <a:ext cx="368562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376095" y="1511708"/>
            <a:ext cx="2433507" cy="902350"/>
            <a:chOff x="4376095" y="1511708"/>
            <a:chExt cx="2433507" cy="90235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2679" y="1847966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cxnSp>
          <p:nvCxnSpPr>
            <p:cNvPr id="55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 flipV="1">
              <a:off x="4731035" y="1555267"/>
              <a:ext cx="854082" cy="48199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4376095" y="2127059"/>
              <a:ext cx="33214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 smtClean="0"/>
                <a:t>TX</a:t>
              </a:r>
              <a:endParaRPr lang="en-IN" sz="1200" b="1" dirty="0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8831" y="2082611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cxnSp>
          <p:nvCxnSpPr>
            <p:cNvPr id="58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>
              <a:off x="5585117" y="1555267"/>
              <a:ext cx="807788" cy="709327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/>
                <p:cNvSpPr/>
                <p:nvPr/>
              </p:nvSpPr>
              <p:spPr>
                <a:xfrm rot="21382224">
                  <a:off x="4645573" y="1511708"/>
                  <a:ext cx="37273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1400" dirty="0"/>
                </a:p>
              </p:txBody>
            </p:sp>
          </mc:Choice>
          <mc:Fallback xmlns="">
            <p:sp>
              <p:nvSpPr>
                <p:cNvPr id="59" name="Rectangle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382224">
                  <a:off x="4645573" y="1511708"/>
                  <a:ext cx="372730" cy="30777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/>
                <p:cNvSpPr/>
                <p:nvPr/>
              </p:nvSpPr>
              <p:spPr>
                <a:xfrm rot="21382224">
                  <a:off x="6046170" y="1584570"/>
                  <a:ext cx="36856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1400" dirty="0"/>
                </a:p>
              </p:txBody>
            </p:sp>
          </mc:Choice>
          <mc:Fallback xmlns="">
            <p:sp>
              <p:nvSpPr>
                <p:cNvPr id="60" name="Rectangle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382224">
                  <a:off x="6046170" y="1584570"/>
                  <a:ext cx="368562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直接箭头连接符 10">
              <a:extLst>
                <a:ext uri="{FF2B5EF4-FFF2-40B4-BE49-F238E27FC236}">
                  <a16:creationId xmlns:a16="http://schemas.microsoft.com/office/drawing/2014/main" id="{160A4CB1-16A9-4701-BD8D-93A8A41CCA36}"/>
                </a:ext>
              </a:extLst>
            </p:cNvPr>
            <p:cNvCxnSpPr/>
            <p:nvPr/>
          </p:nvCxnSpPr>
          <p:spPr bwMode="auto">
            <a:xfrm>
              <a:off x="4770863" y="2154312"/>
              <a:ext cx="1625059" cy="18377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295856" y="1290547"/>
            <a:ext cx="3011621" cy="4959852"/>
            <a:chOff x="4136367" y="1355466"/>
            <a:chExt cx="3011621" cy="4959852"/>
          </a:xfrm>
        </p:grpSpPr>
        <p:sp>
          <p:nvSpPr>
            <p:cNvPr id="8" name="Rectangle 7"/>
            <p:cNvSpPr/>
            <p:nvPr/>
          </p:nvSpPr>
          <p:spPr>
            <a:xfrm>
              <a:off x="4215161" y="1355466"/>
              <a:ext cx="2612503" cy="15240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136367" y="4780359"/>
              <a:ext cx="3011621" cy="15349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799342" y="1091511"/>
            <a:ext cx="3043500" cy="4647481"/>
            <a:chOff x="7382352" y="1373006"/>
            <a:chExt cx="3043500" cy="4647481"/>
          </a:xfrm>
        </p:grpSpPr>
        <p:sp>
          <p:nvSpPr>
            <p:cNvPr id="32" name="Rectangle 31"/>
            <p:cNvSpPr/>
            <p:nvPr/>
          </p:nvSpPr>
          <p:spPr>
            <a:xfrm>
              <a:off x="9867900" y="1648470"/>
              <a:ext cx="95250" cy="7406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424123" y="4465336"/>
              <a:ext cx="2008627" cy="7763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IN" b="1" dirty="0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7796252" y="4780359"/>
              <a:ext cx="2465353" cy="1240128"/>
              <a:chOff x="8417511" y="1766863"/>
              <a:chExt cx="3459962" cy="3366725"/>
            </a:xfrm>
          </p:grpSpPr>
          <p:pic>
            <p:nvPicPr>
              <p:cNvPr id="81" name="Picture 80"/>
              <p:cNvPicPr>
                <a:picLocks noChangeAspect="1"/>
              </p:cNvPicPr>
              <p:nvPr/>
            </p:nvPicPr>
            <p:blipFill rotWithShape="1">
              <a:blip r:embed="rId19"/>
              <a:srcRect l="11339" t="7494" r="15918"/>
              <a:stretch/>
            </p:blipFill>
            <p:spPr>
              <a:xfrm>
                <a:off x="9210675" y="1990938"/>
                <a:ext cx="2290026" cy="2879320"/>
              </a:xfrm>
              <a:prstGeom prst="rect">
                <a:avLst/>
              </a:prstGeom>
            </p:spPr>
          </p:pic>
          <p:sp>
            <p:nvSpPr>
              <p:cNvPr id="82" name="Rectangle 81"/>
              <p:cNvSpPr/>
              <p:nvPr/>
            </p:nvSpPr>
            <p:spPr>
              <a:xfrm rot="1761743">
                <a:off x="8887190" y="4348053"/>
                <a:ext cx="1236895" cy="63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8980559" y="4452989"/>
                <a:ext cx="908215" cy="407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dirty="0" smtClean="0"/>
                  <a:t>Y (m)</a:t>
                </a:r>
                <a:endParaRPr lang="en-IN" sz="1600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8417511" y="2949751"/>
                <a:ext cx="702552" cy="4415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8439179" y="2989281"/>
                <a:ext cx="1258811" cy="407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dirty="0" smtClean="0"/>
                  <a:t>Z (m)</a:t>
                </a:r>
                <a:endParaRPr lang="en-IN" sz="1600" dirty="0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9207891" y="2528888"/>
                <a:ext cx="5252" cy="1521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9207891" y="4052117"/>
                <a:ext cx="994389" cy="70025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10195251" y="4201437"/>
                <a:ext cx="1281188" cy="54147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9" name="Rectangle 88"/>
              <p:cNvSpPr/>
              <p:nvPr/>
            </p:nvSpPr>
            <p:spPr>
              <a:xfrm rot="20944596">
                <a:off x="10161862" y="4496156"/>
                <a:ext cx="1619004" cy="63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0541476" y="4643527"/>
                <a:ext cx="1335997" cy="407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dirty="0" smtClean="0"/>
                  <a:t>X (m)</a:t>
                </a:r>
                <a:endParaRPr lang="en-IN" sz="1600" dirty="0"/>
              </a:p>
            </p:txBody>
          </p:sp>
          <p:cxnSp>
            <p:nvCxnSpPr>
              <p:cNvPr id="91" name="Straight Connector 90"/>
              <p:cNvCxnSpPr/>
              <p:nvPr/>
            </p:nvCxnSpPr>
            <p:spPr>
              <a:xfrm>
                <a:off x="10465366" y="2019002"/>
                <a:ext cx="994389" cy="70025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9186804" y="2009290"/>
                <a:ext cx="1281188" cy="54147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11443337" y="2709851"/>
                <a:ext cx="5252" cy="1521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4" name="Rectangle 93"/>
              <p:cNvSpPr/>
              <p:nvPr/>
            </p:nvSpPr>
            <p:spPr>
              <a:xfrm rot="20872050">
                <a:off x="8631922" y="1766863"/>
                <a:ext cx="1619004" cy="5730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5" name="Rectangle 94"/>
              <p:cNvSpPr/>
              <p:nvPr/>
            </p:nvSpPr>
            <p:spPr>
              <a:xfrm rot="1321633">
                <a:off x="10510523" y="1803513"/>
                <a:ext cx="1236895" cy="5722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96" name="Picture 95"/>
              <p:cNvPicPr>
                <a:picLocks noChangeAspect="1"/>
              </p:cNvPicPr>
              <p:nvPr/>
            </p:nvPicPr>
            <p:blipFill rotWithShape="1">
              <a:blip r:embed="rId19"/>
              <a:srcRect l="86974" t="7494" r="4519"/>
              <a:stretch/>
            </p:blipFill>
            <p:spPr>
              <a:xfrm>
                <a:off x="11582555" y="1991336"/>
                <a:ext cx="267818" cy="2879320"/>
              </a:xfrm>
              <a:prstGeom prst="rect">
                <a:avLst/>
              </a:prstGeom>
            </p:spPr>
          </p:pic>
          <p:cxnSp>
            <p:nvCxnSpPr>
              <p:cNvPr id="101" name="Straight Connector 100"/>
              <p:cNvCxnSpPr/>
              <p:nvPr/>
            </p:nvCxnSpPr>
            <p:spPr>
              <a:xfrm flipV="1">
                <a:off x="9170093" y="2093706"/>
                <a:ext cx="1281189" cy="54147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2" name="Rectangle 101"/>
              <p:cNvSpPr/>
              <p:nvPr/>
            </p:nvSpPr>
            <p:spPr>
              <a:xfrm rot="20872050">
                <a:off x="8615211" y="1851278"/>
                <a:ext cx="1619004" cy="5730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7" name="TextBox 96"/>
            <p:cNvSpPr txBox="1"/>
            <p:nvPr/>
          </p:nvSpPr>
          <p:spPr>
            <a:xfrm>
              <a:off x="7382352" y="1373006"/>
              <a:ext cx="3043500" cy="33855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 smtClean="0">
                  <a:solidFill>
                    <a:schemeClr val="bg1"/>
                  </a:solidFill>
                </a:rPr>
                <a:t>Input: CIR for 64x64 MIMO</a:t>
              </a: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68CF268-06F5-4B22-82BB-58F265F2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996794" y="1868466"/>
              <a:ext cx="1918731" cy="1439049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rgbClr val="FFC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416379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>
            <a:extLst>
              <a:ext uri="{FF2B5EF4-FFF2-40B4-BE49-F238E27FC236}">
                <a16:creationId xmlns:a16="http://schemas.microsoft.com/office/drawing/2014/main" id="{E2C5D90C-440C-45A5-93FA-5A32CE50FE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3" r="2103"/>
          <a:stretch/>
        </p:blipFill>
        <p:spPr>
          <a:xfrm>
            <a:off x="6390523" y="1304015"/>
            <a:ext cx="2625756" cy="1601467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185616" y="4045299"/>
            <a:ext cx="2465353" cy="1251225"/>
            <a:chOff x="8417511" y="1736737"/>
            <a:chExt cx="3459962" cy="3396851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4"/>
            <a:srcRect l="11339" t="7494" r="15918"/>
            <a:stretch/>
          </p:blipFill>
          <p:spPr>
            <a:xfrm>
              <a:off x="9210675" y="1990938"/>
              <a:ext cx="2290026" cy="2879320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 rot="1761743">
              <a:off x="8887190" y="4348053"/>
              <a:ext cx="1236895" cy="63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980559" y="4452989"/>
              <a:ext cx="908215" cy="40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 smtClean="0"/>
                <a:t>Y (m)</a:t>
              </a:r>
              <a:endParaRPr lang="en-IN" sz="1600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417511" y="2949751"/>
              <a:ext cx="702552" cy="441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439179" y="2989281"/>
              <a:ext cx="1258811" cy="40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 smtClean="0"/>
                <a:t>Z (m)</a:t>
              </a:r>
              <a:endParaRPr lang="en-IN" sz="1600" dirty="0"/>
            </a:p>
          </p:txBody>
        </p:sp>
        <p:cxnSp>
          <p:nvCxnSpPr>
            <p:cNvPr id="65" name="Straight Connector 64"/>
            <p:cNvCxnSpPr/>
            <p:nvPr/>
          </p:nvCxnSpPr>
          <p:spPr>
            <a:xfrm>
              <a:off x="9207891" y="2528888"/>
              <a:ext cx="5252" cy="152154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9207891" y="4052117"/>
              <a:ext cx="994389" cy="70025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10195251" y="4201437"/>
              <a:ext cx="1281188" cy="54147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Rectangle 103"/>
            <p:cNvSpPr/>
            <p:nvPr/>
          </p:nvSpPr>
          <p:spPr>
            <a:xfrm rot="20532339">
              <a:off x="10161863" y="4496156"/>
              <a:ext cx="1619004" cy="63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0541476" y="4643527"/>
              <a:ext cx="1335997" cy="40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 smtClean="0"/>
                <a:t>X (m)</a:t>
              </a:r>
              <a:endParaRPr lang="en-IN" sz="1600" dirty="0"/>
            </a:p>
          </p:txBody>
        </p:sp>
        <p:cxnSp>
          <p:nvCxnSpPr>
            <p:cNvPr id="107" name="Straight Connector 106"/>
            <p:cNvCxnSpPr/>
            <p:nvPr/>
          </p:nvCxnSpPr>
          <p:spPr>
            <a:xfrm>
              <a:off x="10465366" y="2019002"/>
              <a:ext cx="994389" cy="70025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9186804" y="2009290"/>
              <a:ext cx="1281188" cy="54147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1443337" y="2709851"/>
              <a:ext cx="5252" cy="152154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 rot="20752807">
              <a:off x="8679788" y="1736737"/>
              <a:ext cx="1619004" cy="573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1" name="Rectangle 110"/>
            <p:cNvSpPr/>
            <p:nvPr/>
          </p:nvSpPr>
          <p:spPr>
            <a:xfrm rot="1175733">
              <a:off x="10510523" y="1803514"/>
              <a:ext cx="1236895" cy="572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12" name="Picture 111"/>
            <p:cNvPicPr>
              <a:picLocks noChangeAspect="1"/>
            </p:cNvPicPr>
            <p:nvPr/>
          </p:nvPicPr>
          <p:blipFill rotWithShape="1">
            <a:blip r:embed="rId4"/>
            <a:srcRect l="86974" t="7494" r="4519"/>
            <a:stretch/>
          </p:blipFill>
          <p:spPr>
            <a:xfrm>
              <a:off x="11582555" y="1991336"/>
              <a:ext cx="267818" cy="2879320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109909" y="223171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Input and </a:t>
            </a:r>
            <a:r>
              <a:rPr lang="en-IN" sz="2400" b="1" dirty="0">
                <a:solidFill>
                  <a:prstClr val="white"/>
                </a:solidFill>
                <a:latin typeface="맑은 고딕"/>
              </a:rPr>
              <a:t>O</a:t>
            </a: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utput for ML </a:t>
            </a:r>
            <a:r>
              <a:rPr lang="en-IN" sz="2400" b="1" dirty="0">
                <a:solidFill>
                  <a:prstClr val="white"/>
                </a:solidFill>
                <a:latin typeface="맑은 고딕"/>
              </a:rPr>
              <a:t>M</a:t>
            </a: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odel Training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CF268-06F5-4B22-82BB-58F265F2A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005" y="1560625"/>
            <a:ext cx="1918731" cy="1439049"/>
          </a:xfrm>
          <a:prstGeom prst="rect">
            <a:avLst/>
          </a:prstGeom>
          <a:solidFill>
            <a:schemeClr val="accent4"/>
          </a:solidFill>
          <a:ln w="28575">
            <a:solidFill>
              <a:srgbClr val="FFC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77310" y="902883"/>
            <a:ext cx="3043500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solidFill>
                  <a:schemeClr val="bg1"/>
                </a:solidFill>
              </a:rPr>
              <a:t>Given Input: CIR for 64x64 MIMO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97705" y="5601232"/>
            <a:ext cx="281932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 b="1" u="sng" dirty="0" smtClean="0"/>
              <a:t>Input for the ML model: </a:t>
            </a:r>
          </a:p>
          <a:p>
            <a:r>
              <a:rPr lang="en-IN" sz="1200" b="1" dirty="0" smtClean="0"/>
              <a:t>Power of reflections from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64 directions : (8 </a:t>
            </a:r>
            <a:r>
              <a:rPr lang="en-IN" sz="1200" dirty="0" err="1" smtClean="0"/>
              <a:t>Az</a:t>
            </a:r>
            <a:r>
              <a:rPr lang="en-IN" sz="1200" dirty="0" smtClean="0"/>
              <a:t> x 8 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/>
              <a:t>E</a:t>
            </a:r>
            <a:r>
              <a:rPr lang="en-IN" sz="1200" dirty="0" smtClean="0"/>
              <a:t>ach direction 100 points*.</a:t>
            </a:r>
          </a:p>
        </p:txBody>
      </p:sp>
      <p:cxnSp>
        <p:nvCxnSpPr>
          <p:cNvPr id="94" name="Straight Arrow Connector 93"/>
          <p:cNvCxnSpPr>
            <a:stCxn id="5" idx="2"/>
            <a:endCxn id="56" idx="0"/>
          </p:cNvCxnSpPr>
          <p:nvPr/>
        </p:nvCxnSpPr>
        <p:spPr>
          <a:xfrm>
            <a:off x="1565371" y="2999674"/>
            <a:ext cx="1269" cy="11392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125673" y="3164584"/>
            <a:ext cx="163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Pre-processing</a:t>
            </a:r>
            <a:endParaRPr lang="en-IN" dirty="0"/>
          </a:p>
        </p:txBody>
      </p:sp>
      <p:sp>
        <p:nvSpPr>
          <p:cNvPr id="97" name="TextBox 96"/>
          <p:cNvSpPr txBox="1"/>
          <p:nvPr/>
        </p:nvSpPr>
        <p:spPr>
          <a:xfrm>
            <a:off x="6329002" y="902883"/>
            <a:ext cx="3585702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solidFill>
                  <a:schemeClr val="bg1"/>
                </a:solidFill>
              </a:rPr>
              <a:t>Given Output (ground truth): LIDAR PCD</a:t>
            </a:r>
          </a:p>
        </p:txBody>
      </p:sp>
      <p:sp>
        <p:nvSpPr>
          <p:cNvPr id="98" name="Rectangle 97"/>
          <p:cNvSpPr/>
          <p:nvPr/>
        </p:nvSpPr>
        <p:spPr>
          <a:xfrm>
            <a:off x="109209" y="6411496"/>
            <a:ext cx="30761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dirty="0" smtClean="0"/>
              <a:t>*Distance </a:t>
            </a:r>
            <a:r>
              <a:rPr lang="en-IN" sz="1200" dirty="0"/>
              <a:t>between consecutive points ~ 17cm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6791099" y="5612067"/>
            <a:ext cx="311405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 b="1" u="sng" dirty="0" smtClean="0"/>
              <a:t>Output labels for ML model: </a:t>
            </a:r>
            <a:r>
              <a:rPr lang="en-IN" sz="1200" b="1" dirty="0" smtClean="0"/>
              <a:t>Voxel Grid: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Voxel size =</a:t>
            </a:r>
            <a:r>
              <a:rPr lang="en-IN" sz="1200" b="1" dirty="0" smtClean="0"/>
              <a:t>0.25</a:t>
            </a:r>
            <a:r>
              <a:rPr lang="en-IN" sz="1200" dirty="0" smtClean="0"/>
              <a:t> m -&gt; Dim: </a:t>
            </a:r>
            <a:r>
              <a:rPr lang="en-IN" sz="1200" b="1" dirty="0" smtClean="0"/>
              <a:t>128 x 128 x 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Voxel size=0.5 m -&gt; Dim: 64x64x8</a:t>
            </a:r>
          </a:p>
        </p:txBody>
      </p:sp>
      <p:cxnSp>
        <p:nvCxnSpPr>
          <p:cNvPr id="103" name="Straight Arrow Connector 102"/>
          <p:cNvCxnSpPr>
            <a:endCxn id="101" idx="0"/>
          </p:cNvCxnSpPr>
          <p:nvPr/>
        </p:nvCxnSpPr>
        <p:spPr>
          <a:xfrm flipH="1">
            <a:off x="7919398" y="2612863"/>
            <a:ext cx="1983" cy="12358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7919397" y="2978112"/>
            <a:ext cx="1424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/>
              <a:t>If a point is in voxel: Voxel value =1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E8B0734-DBBF-492C-BC9E-2D098B95A74A}"/>
              </a:ext>
            </a:extLst>
          </p:cNvPr>
          <p:cNvSpPr/>
          <p:nvPr/>
        </p:nvSpPr>
        <p:spPr bwMode="auto">
          <a:xfrm>
            <a:off x="3806468" y="4416504"/>
            <a:ext cx="1532906" cy="5278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r>
              <a:rPr lang="en-US" sz="1200" b="1" kern="0" dirty="0" smtClean="0">
                <a:solidFill>
                  <a:prstClr val="black"/>
                </a:solidFill>
                <a:latin typeface="Calibri" panose="020F0502020204030204"/>
              </a:rPr>
              <a:t>ML  </a:t>
            </a:r>
            <a:r>
              <a:rPr lang="en-US" sz="1200" b="1" kern="0" dirty="0">
                <a:solidFill>
                  <a:prstClr val="black"/>
                </a:solidFill>
                <a:latin typeface="Calibri" panose="020F0502020204030204"/>
              </a:rPr>
              <a:t>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43164" y="1431624"/>
            <a:ext cx="137154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/>
              <a:t>~ </a:t>
            </a:r>
            <a:r>
              <a:rPr lang="en-IN" sz="1200" b="1" u="sng" dirty="0" smtClean="0"/>
              <a:t>35k </a:t>
            </a:r>
            <a:r>
              <a:rPr lang="en-IN" sz="1200" b="1" u="sng" dirty="0"/>
              <a:t>points</a:t>
            </a:r>
            <a:endParaRPr lang="en-IN" sz="1200" b="1" u="sng" dirty="0" smtClean="0"/>
          </a:p>
          <a:p>
            <a:r>
              <a:rPr lang="en-IN" sz="1000" dirty="0" smtClean="0"/>
              <a:t>[1.233, 8.342, -1.20]</a:t>
            </a:r>
          </a:p>
          <a:p>
            <a:r>
              <a:rPr lang="en-IN" sz="1000" dirty="0" smtClean="0"/>
              <a:t>[4.25, 10.57, -0.25] ….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3645073" y="1247067"/>
            <a:ext cx="2085800" cy="2595652"/>
            <a:chOff x="6788492" y="737254"/>
            <a:chExt cx="2874265" cy="4147231"/>
          </a:xfrm>
        </p:grpSpPr>
        <p:pic>
          <p:nvPicPr>
            <p:cNvPr id="115" name="Picture 8" descr="New_map_TX1_ITU_Challenge.png">
              <a:extLst>
                <a:ext uri="{FF2B5EF4-FFF2-40B4-BE49-F238E27FC236}">
                  <a16:creationId xmlns:a16="http://schemas.microsoft.com/office/drawing/2014/main" id="{2019B492-1016-4D9F-B030-C670AE2B0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8492" y="737254"/>
              <a:ext cx="2874265" cy="4147231"/>
            </a:xfrm>
            <a:prstGeom prst="rect">
              <a:avLst/>
            </a:prstGeom>
          </p:spPr>
        </p:pic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3771EF5-A1D6-487E-897B-EA7DDFB4AE59}"/>
                </a:ext>
              </a:extLst>
            </p:cNvPr>
            <p:cNvSpPr/>
            <p:nvPr/>
          </p:nvSpPr>
          <p:spPr>
            <a:xfrm>
              <a:off x="7977072" y="974844"/>
              <a:ext cx="497104" cy="5195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RX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56CC8BE3-30A6-4C30-8730-59573604D6DA}"/>
                </a:ext>
              </a:extLst>
            </p:cNvPr>
            <p:cNvSpPr/>
            <p:nvPr/>
          </p:nvSpPr>
          <p:spPr>
            <a:xfrm>
              <a:off x="7411848" y="3894281"/>
              <a:ext cx="502335" cy="5195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TX</a:t>
              </a:r>
            </a:p>
          </p:txBody>
        </p:sp>
      </p:grpSp>
      <p:cxnSp>
        <p:nvCxnSpPr>
          <p:cNvPr id="21" name="Straight Arrow Connector 20"/>
          <p:cNvCxnSpPr>
            <a:stCxn id="112" idx="3"/>
            <a:endCxn id="47" idx="1"/>
          </p:cNvCxnSpPr>
          <p:nvPr/>
        </p:nvCxnSpPr>
        <p:spPr>
          <a:xfrm>
            <a:off x="2631659" y="4669377"/>
            <a:ext cx="1174809" cy="11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7" idx="3"/>
            <a:endCxn id="101" idx="2"/>
          </p:cNvCxnSpPr>
          <p:nvPr/>
        </p:nvCxnSpPr>
        <p:spPr>
          <a:xfrm flipV="1">
            <a:off x="5339374" y="4669166"/>
            <a:ext cx="1582526" cy="11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3" t="19649" r="30261" b="11415"/>
          <a:stretch/>
        </p:blipFill>
        <p:spPr>
          <a:xfrm>
            <a:off x="10310954" y="3807705"/>
            <a:ext cx="1821191" cy="148881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8" t="12984" r="27766" b="10942"/>
          <a:stretch/>
        </p:blipFill>
        <p:spPr>
          <a:xfrm>
            <a:off x="10358226" y="2229258"/>
            <a:ext cx="1806250" cy="153916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9" t="11186" r="27734" b="11768"/>
          <a:stretch/>
        </p:blipFill>
        <p:spPr>
          <a:xfrm>
            <a:off x="10331916" y="794915"/>
            <a:ext cx="1800229" cy="1497649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9964300" y="2003150"/>
            <a:ext cx="989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(-16, -16, -2)</a:t>
            </a:r>
            <a:endParaRPr lang="en-IN" sz="1200" b="1" dirty="0"/>
          </a:p>
        </p:txBody>
      </p:sp>
      <p:sp>
        <p:nvSpPr>
          <p:cNvPr id="129" name="TextBox 128"/>
          <p:cNvSpPr txBox="1"/>
          <p:nvPr/>
        </p:nvSpPr>
        <p:spPr>
          <a:xfrm>
            <a:off x="11426610" y="768013"/>
            <a:ext cx="861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(16, 16, 2)</a:t>
            </a:r>
            <a:endParaRPr lang="en-IN" sz="1200" b="1" dirty="0"/>
          </a:p>
        </p:txBody>
      </p:sp>
      <p:sp>
        <p:nvSpPr>
          <p:cNvPr id="130" name="TextBox 129"/>
          <p:cNvSpPr txBox="1"/>
          <p:nvPr/>
        </p:nvSpPr>
        <p:spPr>
          <a:xfrm>
            <a:off x="9931506" y="3488384"/>
            <a:ext cx="989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(-16, -16, -2)</a:t>
            </a:r>
            <a:endParaRPr lang="en-IN" sz="1200" b="1" dirty="0"/>
          </a:p>
        </p:txBody>
      </p:sp>
      <p:sp>
        <p:nvSpPr>
          <p:cNvPr id="131" name="TextBox 130"/>
          <p:cNvSpPr txBox="1"/>
          <p:nvPr/>
        </p:nvSpPr>
        <p:spPr>
          <a:xfrm>
            <a:off x="9964299" y="5014118"/>
            <a:ext cx="989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(-16, -16, -2)</a:t>
            </a:r>
            <a:endParaRPr lang="en-IN" sz="1200" b="1" dirty="0"/>
          </a:p>
        </p:txBody>
      </p:sp>
      <p:sp>
        <p:nvSpPr>
          <p:cNvPr id="132" name="TextBox 131"/>
          <p:cNvSpPr txBox="1"/>
          <p:nvPr/>
        </p:nvSpPr>
        <p:spPr>
          <a:xfrm>
            <a:off x="11426610" y="2318553"/>
            <a:ext cx="861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(16, 16, 2)</a:t>
            </a:r>
            <a:endParaRPr lang="en-IN" sz="1200" b="1" dirty="0"/>
          </a:p>
        </p:txBody>
      </p:sp>
      <p:sp>
        <p:nvSpPr>
          <p:cNvPr id="133" name="TextBox 132"/>
          <p:cNvSpPr txBox="1"/>
          <p:nvPr/>
        </p:nvSpPr>
        <p:spPr>
          <a:xfrm>
            <a:off x="11426610" y="3717527"/>
            <a:ext cx="861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(16, 16, 2)</a:t>
            </a:r>
            <a:endParaRPr lang="en-IN" sz="1200" b="1" dirty="0"/>
          </a:p>
        </p:txBody>
      </p:sp>
      <p:sp>
        <p:nvSpPr>
          <p:cNvPr id="134" name="TextBox 133"/>
          <p:cNvSpPr txBox="1"/>
          <p:nvPr/>
        </p:nvSpPr>
        <p:spPr>
          <a:xfrm>
            <a:off x="6731959" y="6239790"/>
            <a:ext cx="317319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~ 13k voxels are 1  </a:t>
            </a:r>
            <a:r>
              <a:rPr lang="en-IN" sz="1200" dirty="0" smtClean="0"/>
              <a:t>out of </a:t>
            </a:r>
            <a:r>
              <a:rPr lang="en-IN" sz="1200" dirty="0"/>
              <a:t>: 128 x 128 x </a:t>
            </a:r>
            <a:r>
              <a:rPr lang="en-IN" sz="1200" dirty="0" smtClean="0"/>
              <a:t>16 voxels</a:t>
            </a:r>
            <a:endParaRPr lang="en-IN" sz="1200" u="sng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6427048" y="3602019"/>
            <a:ext cx="2782316" cy="1941234"/>
            <a:chOff x="6427048" y="3602019"/>
            <a:chExt cx="2782316" cy="1941234"/>
          </a:xfrm>
        </p:grpSpPr>
        <p:grpSp>
          <p:nvGrpSpPr>
            <p:cNvPr id="127" name="Group 126"/>
            <p:cNvGrpSpPr/>
            <p:nvPr/>
          </p:nvGrpSpPr>
          <p:grpSpPr>
            <a:xfrm>
              <a:off x="6427048" y="3602019"/>
              <a:ext cx="2782316" cy="1941234"/>
              <a:chOff x="6427048" y="3602019"/>
              <a:chExt cx="2782316" cy="1941234"/>
            </a:xfrm>
          </p:grpSpPr>
          <p:sp>
            <p:nvSpPr>
              <p:cNvPr id="101" name="Cube 100"/>
              <p:cNvSpPr/>
              <p:nvPr/>
            </p:nvSpPr>
            <p:spPr>
              <a:xfrm>
                <a:off x="6921900" y="3848748"/>
                <a:ext cx="1801935" cy="1447776"/>
              </a:xfrm>
              <a:prstGeom prst="cube">
                <a:avLst>
                  <a:gd name="adj" fmla="val 13335"/>
                </a:avLst>
              </a:prstGeom>
              <a:pattFill prst="lgGrid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3">
                    <a:alpha val="92000"/>
                  </a:schemeClr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6427048" y="5266254"/>
                <a:ext cx="9897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 smtClean="0"/>
                  <a:t>(-16, -16, -2)</a:t>
                </a:r>
                <a:endParaRPr lang="en-IN" sz="1200" b="1" dirty="0"/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8348130" y="3602019"/>
                <a:ext cx="861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 smtClean="0"/>
                  <a:t>(16, 16, 2)</a:t>
                </a:r>
                <a:endParaRPr lang="en-IN" sz="1200" b="1" dirty="0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7241618" y="4462628"/>
              <a:ext cx="116249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IN" b="1" dirty="0"/>
                <a:t>Voxel Grid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914899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1" grpId="0" animBg="1"/>
      <p:bldP spid="95" grpId="0"/>
      <p:bldP spid="97" grpId="0" animBg="1"/>
      <p:bldP spid="98" grpId="0"/>
      <p:bldP spid="102" grpId="0" animBg="1"/>
      <p:bldP spid="105" grpId="0"/>
      <p:bldP spid="47" grpId="0" animBg="1"/>
      <p:bldP spid="11" grpId="0"/>
      <p:bldP spid="128" grpId="0"/>
      <p:bldP spid="129" grpId="0"/>
      <p:bldP spid="130" grpId="0"/>
      <p:bldP spid="131" grpId="0"/>
      <p:bldP spid="132" grpId="0"/>
      <p:bldP spid="133" grpId="0"/>
      <p:bldP spid="1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128355" y="188490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Solution : </a:t>
            </a:r>
            <a:r>
              <a:rPr lang="en-IN" sz="2400" b="1" dirty="0">
                <a:solidFill>
                  <a:prstClr val="white"/>
                </a:solidFill>
                <a:latin typeface="맑은 고딕"/>
              </a:rPr>
              <a:t>Why is it difficult </a:t>
            </a: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?</a:t>
            </a:r>
            <a:endParaRPr lang="en-IN" sz="2400" b="1" dirty="0">
              <a:solidFill>
                <a:prstClr val="white"/>
              </a:solidFill>
              <a:latin typeface="맑은 고딕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18141" y="1308877"/>
            <a:ext cx="3140205" cy="2121213"/>
            <a:chOff x="8417511" y="1766782"/>
            <a:chExt cx="3459962" cy="336680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/>
            <a:srcRect l="11339" t="7494" r="15918"/>
            <a:stretch/>
          </p:blipFill>
          <p:spPr>
            <a:xfrm>
              <a:off x="9210675" y="1990938"/>
              <a:ext cx="2290026" cy="287932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 rot="1761743">
              <a:off x="8887190" y="4348053"/>
              <a:ext cx="1236895" cy="63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980559" y="4452989"/>
              <a:ext cx="908215" cy="40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 smtClean="0"/>
                <a:t>Y (m)</a:t>
              </a:r>
              <a:endParaRPr lang="en-IN" sz="16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17511" y="2949751"/>
              <a:ext cx="702552" cy="441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39179" y="2989281"/>
              <a:ext cx="1258811" cy="40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 smtClean="0"/>
                <a:t>Z (m)</a:t>
              </a:r>
              <a:endParaRPr lang="en-IN" sz="1600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9207891" y="2528888"/>
              <a:ext cx="5252" cy="152154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207891" y="4052117"/>
              <a:ext cx="994389" cy="70025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10195251" y="4201437"/>
              <a:ext cx="1281188" cy="54147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 rot="20532339">
              <a:off x="10161863" y="4496156"/>
              <a:ext cx="1619004" cy="63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541476" y="4643527"/>
              <a:ext cx="1335997" cy="40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 smtClean="0"/>
                <a:t>X (m)</a:t>
              </a:r>
              <a:endParaRPr lang="en-IN" sz="1600" dirty="0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10465366" y="2019002"/>
              <a:ext cx="994389" cy="70025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9186804" y="2009290"/>
              <a:ext cx="1281188" cy="54147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1443337" y="2709851"/>
              <a:ext cx="5252" cy="152154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 rot="20233517">
              <a:off x="8743236" y="1766782"/>
              <a:ext cx="1619004" cy="5730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Rectangle 34"/>
            <p:cNvSpPr/>
            <p:nvPr/>
          </p:nvSpPr>
          <p:spPr>
            <a:xfrm rot="2092562">
              <a:off x="10510524" y="1803514"/>
              <a:ext cx="1236895" cy="572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/>
            <a:srcRect l="86974" t="7494" r="4519"/>
            <a:stretch/>
          </p:blipFill>
          <p:spPr>
            <a:xfrm>
              <a:off x="11582555" y="1991336"/>
              <a:ext cx="267818" cy="2879320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4263405" y="4908137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Lidar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263405" y="2030612"/>
            <a:ext cx="474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RF</a:t>
            </a:r>
            <a:endParaRPr lang="en-IN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8B0734-DBBF-492C-BC9E-2D098B95A74A}"/>
              </a:ext>
            </a:extLst>
          </p:cNvPr>
          <p:cNvSpPr/>
          <p:nvPr/>
        </p:nvSpPr>
        <p:spPr bwMode="auto">
          <a:xfrm>
            <a:off x="4193552" y="3511068"/>
            <a:ext cx="1532906" cy="5278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r>
              <a:rPr lang="en-US" b="1" kern="0" dirty="0" smtClean="0">
                <a:solidFill>
                  <a:prstClr val="black"/>
                </a:solidFill>
                <a:latin typeface="Calibri" panose="020F0502020204030204"/>
              </a:rPr>
              <a:t>ML  </a:t>
            </a:r>
            <a:r>
              <a:rPr lang="en-US" b="1" kern="0" dirty="0">
                <a:solidFill>
                  <a:prstClr val="black"/>
                </a:solidFill>
                <a:latin typeface="Calibri" panose="020F0502020204030204"/>
              </a:rPr>
              <a:t>Model</a:t>
            </a:r>
          </a:p>
        </p:txBody>
      </p:sp>
      <p:cxnSp>
        <p:nvCxnSpPr>
          <p:cNvPr id="9" name="Elbow Connector 8"/>
          <p:cNvCxnSpPr>
            <a:stCxn id="36" idx="3"/>
            <a:endCxn id="40" idx="0"/>
          </p:cNvCxnSpPr>
          <p:nvPr/>
        </p:nvCxnSpPr>
        <p:spPr>
          <a:xfrm>
            <a:off x="3933750" y="2357394"/>
            <a:ext cx="1026255" cy="11536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E2C5D90C-440C-45A5-93FA-5A32CE50FE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63" r="2103"/>
          <a:stretch/>
        </p:blipFill>
        <p:spPr>
          <a:xfrm>
            <a:off x="842402" y="4360331"/>
            <a:ext cx="3253670" cy="1834277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332762" y="2746879"/>
          <a:ext cx="5663831" cy="2122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7856">
                  <a:extLst>
                    <a:ext uri="{9D8B030D-6E8A-4147-A177-3AD203B41FA5}">
                      <a16:colId xmlns:a16="http://schemas.microsoft.com/office/drawing/2014/main" val="1057699583"/>
                    </a:ext>
                  </a:extLst>
                </a:gridCol>
                <a:gridCol w="2166881">
                  <a:extLst>
                    <a:ext uri="{9D8B030D-6E8A-4147-A177-3AD203B41FA5}">
                      <a16:colId xmlns:a16="http://schemas.microsoft.com/office/drawing/2014/main" val="2271962567"/>
                    </a:ext>
                  </a:extLst>
                </a:gridCol>
                <a:gridCol w="1979094">
                  <a:extLst>
                    <a:ext uri="{9D8B030D-6E8A-4147-A177-3AD203B41FA5}">
                      <a16:colId xmlns:a16="http://schemas.microsoft.com/office/drawing/2014/main" val="1528507289"/>
                    </a:ext>
                  </a:extLst>
                </a:gridCol>
              </a:tblGrid>
              <a:tr h="467640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Pre-processed RF data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aseline="0" dirty="0" smtClean="0"/>
                        <a:t> </a:t>
                      </a:r>
                      <a:r>
                        <a:rPr lang="en-IN" sz="1400" dirty="0" smtClean="0"/>
                        <a:t>LIDAR Data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60330"/>
                  </a:ext>
                </a:extLst>
              </a:tr>
              <a:tr h="467640">
                <a:tc>
                  <a:txBody>
                    <a:bodyPr/>
                    <a:lstStyle/>
                    <a:p>
                      <a:r>
                        <a:rPr lang="en-IN" sz="1400" b="1" dirty="0" smtClean="0"/>
                        <a:t>Range resolution </a:t>
                      </a:r>
                      <a:endParaRPr lang="en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0.17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10^-6 m 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145430"/>
                  </a:ext>
                </a:extLst>
              </a:tr>
              <a:tr h="3346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 smtClean="0"/>
                        <a:t>Angle resolution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Low (~ 22.5 </a:t>
                      </a:r>
                      <a:r>
                        <a:rPr lang="en-IN" sz="1400" baseline="30000" dirty="0" smtClean="0"/>
                        <a:t>o </a:t>
                      </a:r>
                      <a:r>
                        <a:rPr lang="en-IN" sz="1400" dirty="0" smtClean="0"/>
                        <a:t>)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High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943548"/>
                  </a:ext>
                </a:extLst>
              </a:tr>
              <a:tr h="334684">
                <a:tc>
                  <a:txBody>
                    <a:bodyPr/>
                    <a:lstStyle/>
                    <a:p>
                      <a:r>
                        <a:rPr lang="en-IN" sz="1400" b="1" dirty="0" smtClean="0"/>
                        <a:t> I/O Dimension </a:t>
                      </a:r>
                      <a:endParaRPr lang="en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6400x1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2,62,000 voxels</a:t>
                      </a:r>
                    </a:p>
                    <a:p>
                      <a:r>
                        <a:rPr lang="en-IN" sz="1400" dirty="0" smtClean="0"/>
                        <a:t>(voxel grid: 128x128x16)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992370"/>
                  </a:ext>
                </a:extLst>
              </a:tr>
              <a:tr h="334684">
                <a:tc gridSpan="3">
                  <a:txBody>
                    <a:bodyPr/>
                    <a:lstStyle/>
                    <a:p>
                      <a:r>
                        <a:rPr lang="en-IN" sz="1400" b="1" dirty="0" smtClean="0"/>
                        <a:t>Location of the</a:t>
                      </a:r>
                      <a:r>
                        <a:rPr lang="en-IN" sz="1400" b="1" baseline="0" dirty="0" smtClean="0"/>
                        <a:t> </a:t>
                      </a:r>
                      <a:r>
                        <a:rPr lang="en-IN" sz="1400" b="1" baseline="0" dirty="0" err="1" smtClean="0"/>
                        <a:t>Tx</a:t>
                      </a:r>
                      <a:r>
                        <a:rPr lang="en-IN" sz="1400" b="1" baseline="0" dirty="0" smtClean="0"/>
                        <a:t> and Rx is </a:t>
                      </a:r>
                      <a:r>
                        <a:rPr lang="en-IN" sz="1400" b="1" baseline="0" dirty="0" smtClean="0">
                          <a:solidFill>
                            <a:srgbClr val="FF0000"/>
                          </a:solidFill>
                        </a:rPr>
                        <a:t>unknown</a:t>
                      </a:r>
                      <a:endParaRPr lang="en-IN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966079"/>
                  </a:ext>
                </a:extLst>
              </a:tr>
            </a:tbl>
          </a:graphicData>
        </a:graphic>
      </p:graphicFrame>
      <p:cxnSp>
        <p:nvCxnSpPr>
          <p:cNvPr id="5" name="Straight Arrow Connector 4"/>
          <p:cNvCxnSpPr>
            <a:stCxn id="40" idx="2"/>
            <a:endCxn id="45" idx="3"/>
          </p:cNvCxnSpPr>
          <p:nvPr/>
        </p:nvCxnSpPr>
        <p:spPr>
          <a:xfrm rot="5400000">
            <a:off x="3908755" y="4226220"/>
            <a:ext cx="1238568" cy="8639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7564079" y="4908137"/>
            <a:ext cx="3651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Solution is novel and first of its kind.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0112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E2C5D90C-440C-45A5-93FA-5A32CE50FE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3" r="2103"/>
          <a:stretch/>
        </p:blipFill>
        <p:spPr>
          <a:xfrm>
            <a:off x="9103818" y="1346455"/>
            <a:ext cx="2625756" cy="160146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154920" y="178466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ML model architecture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 flipV="1">
            <a:off x="10506743" y="2711001"/>
            <a:ext cx="3602" cy="1626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43647" y="1308921"/>
            <a:ext cx="5270556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b="1" u="sng" dirty="0" smtClean="0"/>
              <a:t>Motivation behind used layers:</a:t>
            </a:r>
          </a:p>
          <a:p>
            <a:endParaRPr lang="en-IN" sz="1400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Up-sampling </a:t>
            </a:r>
            <a:r>
              <a:rPr lang="en-IN" sz="1400" dirty="0" smtClean="0"/>
              <a:t>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/>
              <a:t>Ratio </a:t>
            </a:r>
            <a:r>
              <a:rPr lang="en-IN" sz="1400" b="1" dirty="0" smtClean="0"/>
              <a:t>I/O </a:t>
            </a:r>
            <a:r>
              <a:rPr lang="en-IN" sz="1400" dirty="0" smtClean="0"/>
              <a:t>dimension=</a:t>
            </a:r>
            <a:r>
              <a:rPr lang="en-IN" sz="1400" b="1" dirty="0" smtClean="0"/>
              <a:t>3</a:t>
            </a:r>
            <a:r>
              <a:rPr lang="en-IN" sz="1400" b="1" dirty="0"/>
              <a:t>% </a:t>
            </a:r>
            <a:endParaRPr lang="en-IN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CNN</a:t>
            </a:r>
            <a:r>
              <a:rPr lang="en-IN" sz="1400" dirty="0"/>
              <a:t> </a:t>
            </a:r>
            <a:r>
              <a:rPr lang="en-IN" sz="1400" dirty="0" smtClean="0"/>
              <a:t>layers: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 smtClean="0"/>
              <a:t>Correlation</a:t>
            </a:r>
            <a:r>
              <a:rPr lang="en-IN" sz="1400" dirty="0" smtClean="0"/>
              <a:t> in reflections exists in </a:t>
            </a:r>
            <a:r>
              <a:rPr lang="en-IN" sz="1400" b="1" dirty="0" smtClean="0"/>
              <a:t>close </a:t>
            </a:r>
            <a:r>
              <a:rPr lang="en-IN" sz="1400" dirty="0" smtClean="0"/>
              <a:t>neighbourhood</a:t>
            </a:r>
            <a:r>
              <a:rPr lang="en-IN" sz="1400" b="1" dirty="0" smtClean="0"/>
              <a:t> 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32163" y="1354757"/>
            <a:ext cx="2429692" cy="1356244"/>
            <a:chOff x="8417511" y="1766782"/>
            <a:chExt cx="3459962" cy="3366806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4"/>
            <a:srcRect l="11339" t="7494" r="15918"/>
            <a:stretch/>
          </p:blipFill>
          <p:spPr>
            <a:xfrm>
              <a:off x="9210675" y="1990938"/>
              <a:ext cx="2290026" cy="2879320"/>
            </a:xfrm>
            <a:prstGeom prst="rect">
              <a:avLst/>
            </a:prstGeom>
          </p:spPr>
        </p:pic>
        <p:sp>
          <p:nvSpPr>
            <p:cNvPr id="43" name="Rectangle 42"/>
            <p:cNvSpPr/>
            <p:nvPr/>
          </p:nvSpPr>
          <p:spPr>
            <a:xfrm rot="1761743">
              <a:off x="8887190" y="4348053"/>
              <a:ext cx="1236895" cy="63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980559" y="4452989"/>
              <a:ext cx="908215" cy="40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 smtClean="0"/>
                <a:t>Y (m)</a:t>
              </a:r>
              <a:endParaRPr lang="en-IN" sz="16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417511" y="2949751"/>
              <a:ext cx="702552" cy="441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439179" y="2989281"/>
              <a:ext cx="1258811" cy="40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 smtClean="0"/>
                <a:t>Z (m)</a:t>
              </a:r>
              <a:endParaRPr lang="en-IN" sz="1600" dirty="0"/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9207891" y="2528888"/>
              <a:ext cx="5252" cy="152154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9207891" y="4052117"/>
              <a:ext cx="994389" cy="70025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10195251" y="4201437"/>
              <a:ext cx="1281188" cy="54147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 rot="20532339">
              <a:off x="10161863" y="4496156"/>
              <a:ext cx="1619004" cy="63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541476" y="4643527"/>
              <a:ext cx="1335997" cy="40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 smtClean="0"/>
                <a:t>X (m)</a:t>
              </a:r>
              <a:endParaRPr lang="en-IN" sz="1600" dirty="0"/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10465366" y="2019002"/>
              <a:ext cx="994389" cy="70025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9186804" y="2009290"/>
              <a:ext cx="1281188" cy="54147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1443337" y="2709851"/>
              <a:ext cx="5252" cy="152154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Rectangle 54"/>
            <p:cNvSpPr/>
            <p:nvPr/>
          </p:nvSpPr>
          <p:spPr>
            <a:xfrm rot="20233517">
              <a:off x="8743236" y="1766782"/>
              <a:ext cx="1619004" cy="5730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Rectangle 55"/>
            <p:cNvSpPr/>
            <p:nvPr/>
          </p:nvSpPr>
          <p:spPr>
            <a:xfrm rot="2092562">
              <a:off x="10510524" y="1803514"/>
              <a:ext cx="1236895" cy="572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4"/>
            <a:srcRect l="86974" t="7494" r="4519"/>
            <a:stretch/>
          </p:blipFill>
          <p:spPr>
            <a:xfrm>
              <a:off x="11582555" y="1991336"/>
              <a:ext cx="267818" cy="2879320"/>
            </a:xfrm>
            <a:prstGeom prst="rect">
              <a:avLst/>
            </a:prstGeom>
          </p:spPr>
        </p:pic>
      </p:grpSp>
      <p:cxnSp>
        <p:nvCxnSpPr>
          <p:cNvPr id="89" name="Straight Arrow Connector 88"/>
          <p:cNvCxnSpPr/>
          <p:nvPr/>
        </p:nvCxnSpPr>
        <p:spPr>
          <a:xfrm>
            <a:off x="1508790" y="2527085"/>
            <a:ext cx="12180" cy="1192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63998" y="977711"/>
            <a:ext cx="269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From Pre-processing step:</a:t>
            </a:r>
            <a:endParaRPr lang="en-IN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53" y="3689227"/>
            <a:ext cx="11009323" cy="306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619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409926" y="1063567"/>
                <a:ext cx="9248753" cy="1478367"/>
              </a:xfrm>
              <a:ln>
                <a:solidFill>
                  <a:srgbClr val="FF0000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sz="1600" b="1" dirty="0" smtClean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Custom Loss function</a:t>
                </a:r>
                <a:r>
                  <a:rPr lang="en-IN" sz="1600" dirty="0" smtClean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: binary cross entropy with weights where </a:t>
                </a:r>
                <a14:m>
                  <m:oMath xmlns:m="http://schemas.openxmlformats.org/officeDocument/2006/math">
                    <m:r>
                      <a:rPr lang="en-IN" sz="1600" i="1"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 </m:t>
                    </m:r>
                    <m:sSub>
                      <m:sSubPr>
                        <m:ctrlPr>
                          <a:rPr lang="en-IN" sz="1600" b="1" i="1"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</m:ctrlPr>
                      </m:sSubPr>
                      <m:e>
                        <m:r>
                          <a:rPr lang="en-IN" sz="1600" b="1" i="1"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  <m:t>𝒘</m:t>
                        </m:r>
                      </m:e>
                      <m:sub>
                        <m:r>
                          <a:rPr lang="en-IN" sz="1600" b="1" i="1"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  <m:t>𝟏</m:t>
                        </m:r>
                      </m:sub>
                    </m:sSub>
                    <m:r>
                      <a:rPr lang="en-IN" sz="1600" b="1" i="0" smtClean="0"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=</m:t>
                    </m:r>
                    <m:r>
                      <a:rPr lang="en-IN" sz="1600" b="1" i="0" smtClean="0"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𝟏𝟎</m:t>
                    </m:r>
                    <m:r>
                      <a:rPr lang="en-IN" sz="1600" b="1" i="0" smtClean="0"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 </m:t>
                    </m:r>
                  </m:oMath>
                </a14:m>
                <a:r>
                  <a:rPr lang="en-IN" sz="1600" b="1" dirty="0" smtClean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and </a:t>
                </a:r>
                <a14:m>
                  <m:oMath xmlns:m="http://schemas.openxmlformats.org/officeDocument/2006/math">
                    <m:r>
                      <a:rPr lang="en-IN" sz="1600" b="1" i="1"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 </m:t>
                    </m:r>
                    <m:sSub>
                      <m:sSubPr>
                        <m:ctrlPr>
                          <a:rPr lang="en-IN" sz="1600" b="1" i="1" smtClean="0"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</m:ctrlPr>
                      </m:sSubPr>
                      <m:e>
                        <m:r>
                          <a:rPr lang="en-IN" sz="1600" b="1" i="1"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  <m:t>𝒘</m:t>
                        </m:r>
                      </m:e>
                      <m:sub>
                        <m:r>
                          <a:rPr lang="en-IN" sz="1600" b="1" i="1" smtClean="0"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  <m:t>𝟎</m:t>
                        </m:r>
                      </m:sub>
                    </m:sSub>
                    <m:r>
                      <a:rPr lang="en-IN" sz="1600" b="1" i="1" smtClean="0"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=</m:t>
                    </m:r>
                    <m:r>
                      <a:rPr lang="en-IN" sz="1600" b="1" i="1" smtClean="0"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𝟏</m:t>
                    </m:r>
                  </m:oMath>
                </a14:m>
                <a:r>
                  <a:rPr lang="en-IN" sz="1600" b="1" dirty="0" smtClean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. </a:t>
                </a:r>
              </a:p>
              <a:p>
                <a:pPr lvl="1"/>
                <a:r>
                  <a:rPr lang="en-IN" sz="1600" dirty="0" smtClean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As the output voxel grid is sparse, training is skewed towards the label ‘1’. </a:t>
                </a:r>
              </a:p>
              <a:p>
                <a:pPr marL="568048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b="0" i="1" smtClean="0">
                          <a:latin typeface="Cambria Math" panose="02040503050406030204" pitchFamily="18" charset="0"/>
                          <a:ea typeface="Malgun Gothic" panose="020B0503020000020004" pitchFamily="34" charset="-127"/>
                        </a:rPr>
                        <m:t>𝐿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  <a:ea typeface="Malgun Gothic" panose="020B0503020000020004" pitchFamily="34" charset="-127"/>
                        </a:rPr>
                        <m:t>=−</m:t>
                      </m:r>
                      <m:f>
                        <m:fPr>
                          <m:ctrlPr>
                            <a:rPr lang="en-IN" sz="1600" b="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IN" sz="1600" b="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  <m:t>1</m:t>
                          </m:r>
                        </m:num>
                        <m:den>
                          <m:r>
                            <a:rPr lang="en-IN" sz="1600" b="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60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naryPr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  <m:t>𝑖</m:t>
                          </m:r>
                          <m:r>
                            <a:rPr lang="pt-BR" sz="160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  <m:t>=1</m:t>
                          </m:r>
                        </m:sub>
                        <m:sup>
                          <m:r>
                            <a:rPr lang="en-IN" sz="1600" b="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  <m:t>𝑁</m:t>
                          </m:r>
                        </m:sup>
                        <m:e>
                          <m:r>
                            <a:rPr lang="en-IN" sz="1600" b="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  <m:t> </m:t>
                          </m:r>
                          <m:d>
                            <m:dPr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dPr>
                            <m:e>
                              <m:r>
                                <a:rPr lang="en-I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1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IN" sz="1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1600" b="0" i="0" smtClean="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N" sz="1600" b="0" i="1" smtClean="0"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IN" sz="1600" b="0" i="1" smtClean="0">
                                              <a:latin typeface="Cambria Math" panose="02040503050406030204" pitchFamily="18" charset="0"/>
                                              <a:ea typeface="Malgun Gothic" panose="020B0503020000020004" pitchFamily="34" charset="-127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1600" b="0" i="1" smtClean="0">
                                                  <a:latin typeface="Cambria Math" panose="02040503050406030204" pitchFamily="18" charset="0"/>
                                                  <a:ea typeface="Malgun Gothic" panose="020B0503020000020004" pitchFamily="34" charset="-127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1600" b="0" i="1" smtClean="0">
                                                  <a:latin typeface="Cambria Math" panose="02040503050406030204" pitchFamily="18" charset="0"/>
                                                  <a:ea typeface="Malgun Gothic" panose="020B0503020000020004" pitchFamily="34" charset="-127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1600" b="0" i="1" smtClean="0">
                                                  <a:latin typeface="Cambria Math" panose="02040503050406030204" pitchFamily="18" charset="0"/>
                                                  <a:ea typeface="Malgun Gothic" panose="020B0503020000020004" pitchFamily="34" charset="-127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pt-BR" sz="1600" i="1" smtClean="0"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1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IN" sz="1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  <m:t> (1−</m:t>
                              </m:r>
                              <m:sSub>
                                <m:sSub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</m:ctrlPr>
                                </m:funcPr>
                                <m:fName>
                                  <m:r>
                                    <a:rPr lang="en-IN" sz="1600" b="0" i="0" smtClean="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)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160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N" sz="1600" b="0" i="1" smtClean="0"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</a:rPr>
                                        <m:t>1−</m:t>
                                      </m:r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IN" sz="1600" i="1">
                                              <a:latin typeface="Cambria Math" panose="02040503050406030204" pitchFamily="18" charset="0"/>
                                              <a:ea typeface="Malgun Gothic" panose="020B0503020000020004" pitchFamily="34" charset="-127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1600" i="1">
                                                  <a:latin typeface="Cambria Math" panose="02040503050406030204" pitchFamily="18" charset="0"/>
                                                  <a:ea typeface="Malgun Gothic" panose="020B0503020000020004" pitchFamily="34" charset="-127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1600" i="1">
                                                  <a:latin typeface="Cambria Math" panose="02040503050406030204" pitchFamily="18" charset="0"/>
                                                  <a:ea typeface="Malgun Gothic" panose="020B0503020000020004" pitchFamily="34" charset="-127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1600" i="1">
                                                  <a:latin typeface="Cambria Math" panose="02040503050406030204" pitchFamily="18" charset="0"/>
                                                  <a:ea typeface="Malgun Gothic" panose="020B0503020000020004" pitchFamily="34" charset="-127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IN" sz="1600" b="0" dirty="0" smtClean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409926" y="1063567"/>
                <a:ext cx="9248753" cy="1478367"/>
              </a:xfrm>
              <a:blipFill>
                <a:blip r:embed="rId3"/>
                <a:stretch>
                  <a:fillRect l="-1251" t="-816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109909" y="179628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Training parameters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9926" y="3108306"/>
            <a:ext cx="3965553" cy="160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b="1" u="sng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Dataset: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Total </a:t>
            </a: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training samples : 3400 samples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Area 1 : 2400 samples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Area 3: 1000 samples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Validation samples : 350 (consisting of both the areas)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Test data: 529 </a:t>
            </a:r>
            <a:r>
              <a:rPr lang="en-IN" sz="1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samples </a:t>
            </a: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of Area </a:t>
            </a:r>
            <a:r>
              <a:rPr lang="en-IN" sz="1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endParaRPr lang="en-IN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2897" y="5161233"/>
            <a:ext cx="4002582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b="1" u="sng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Optimizer</a:t>
            </a:r>
            <a:r>
              <a:rPr lang="en-IN" sz="1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Adam with learning </a:t>
            </a: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rate of 0.0005 </a:t>
            </a:r>
            <a:endParaRPr lang="en-IN" sz="1400" dirty="0" smtClean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Decay </a:t>
            </a: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rate: 0.9 every 10000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Epochs =100, batch size : 32.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266353" y="3060140"/>
            <a:ext cx="4668669" cy="3462579"/>
            <a:chOff x="6266353" y="3060140"/>
            <a:chExt cx="4668669" cy="3462579"/>
          </a:xfrm>
        </p:grpSpPr>
        <p:grpSp>
          <p:nvGrpSpPr>
            <p:cNvPr id="6430" name="Group 6429"/>
            <p:cNvGrpSpPr/>
            <p:nvPr/>
          </p:nvGrpSpPr>
          <p:grpSpPr>
            <a:xfrm>
              <a:off x="6266353" y="3060140"/>
              <a:ext cx="3767504" cy="3462579"/>
              <a:chOff x="6788492" y="737254"/>
              <a:chExt cx="2874265" cy="4147231"/>
            </a:xfrm>
          </p:grpSpPr>
          <p:pic>
            <p:nvPicPr>
              <p:cNvPr id="6431" name="Picture 8" descr="New_map_TX1_ITU_Challenge.png">
                <a:extLst>
                  <a:ext uri="{FF2B5EF4-FFF2-40B4-BE49-F238E27FC236}">
                    <a16:creationId xmlns:a16="http://schemas.microsoft.com/office/drawing/2014/main" id="{2019B492-1016-4D9F-B030-C670AE2B0B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8492" y="737254"/>
                <a:ext cx="2874265" cy="4147231"/>
              </a:xfrm>
              <a:prstGeom prst="rect">
                <a:avLst/>
              </a:prstGeom>
            </p:spPr>
          </p:pic>
          <p:sp>
            <p:nvSpPr>
              <p:cNvPr id="6432" name="Oval 6431">
                <a:extLst>
                  <a:ext uri="{FF2B5EF4-FFF2-40B4-BE49-F238E27FC236}">
                    <a16:creationId xmlns:a16="http://schemas.microsoft.com/office/drawing/2014/main" id="{13771EF5-A1D6-487E-897B-EA7DDFB4AE59}"/>
                  </a:ext>
                </a:extLst>
              </p:cNvPr>
              <p:cNvSpPr/>
              <p:nvPr/>
            </p:nvSpPr>
            <p:spPr>
              <a:xfrm>
                <a:off x="7977072" y="974844"/>
                <a:ext cx="497104" cy="51954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RX</a:t>
                </a:r>
              </a:p>
            </p:txBody>
          </p:sp>
          <p:sp>
            <p:nvSpPr>
              <p:cNvPr id="6433" name="Oval 6432">
                <a:extLst>
                  <a:ext uri="{FF2B5EF4-FFF2-40B4-BE49-F238E27FC236}">
                    <a16:creationId xmlns:a16="http://schemas.microsoft.com/office/drawing/2014/main" id="{56CC8BE3-30A6-4C30-8730-59573604D6DA}"/>
                  </a:ext>
                </a:extLst>
              </p:cNvPr>
              <p:cNvSpPr/>
              <p:nvPr/>
            </p:nvSpPr>
            <p:spPr>
              <a:xfrm>
                <a:off x="7411848" y="3894281"/>
                <a:ext cx="502335" cy="51954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TX</a:t>
                </a:r>
              </a:p>
            </p:txBody>
          </p:sp>
        </p:grpSp>
        <p:sp>
          <p:nvSpPr>
            <p:cNvPr id="6434" name="TextBox 6433"/>
            <p:cNvSpPr txBox="1"/>
            <p:nvPr/>
          </p:nvSpPr>
          <p:spPr>
            <a:xfrm>
              <a:off x="9444273" y="4853456"/>
              <a:ext cx="1480458" cy="30777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N" sz="1400" b="1" dirty="0" smtClean="0"/>
                <a:t>Training samples</a:t>
              </a:r>
              <a:endParaRPr lang="en-IN" sz="1400" b="1" dirty="0"/>
            </a:p>
          </p:txBody>
        </p:sp>
        <p:sp>
          <p:nvSpPr>
            <p:cNvPr id="6439" name="TextBox 6438"/>
            <p:cNvSpPr txBox="1"/>
            <p:nvPr/>
          </p:nvSpPr>
          <p:spPr>
            <a:xfrm>
              <a:off x="9566131" y="3289932"/>
              <a:ext cx="1368891" cy="30777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N" sz="1400" b="1" dirty="0" smtClean="0"/>
                <a:t>Testing samples</a:t>
              </a:r>
              <a:endParaRPr lang="en-IN" sz="1400" b="1" dirty="0"/>
            </a:p>
          </p:txBody>
        </p:sp>
        <p:cxnSp>
          <p:nvCxnSpPr>
            <p:cNvPr id="6443" name="Straight Arrow Connector 6442"/>
            <p:cNvCxnSpPr>
              <a:stCxn id="6439" idx="1"/>
            </p:cNvCxnSpPr>
            <p:nvPr/>
          </p:nvCxnSpPr>
          <p:spPr>
            <a:xfrm flipH="1">
              <a:off x="8283435" y="3443821"/>
              <a:ext cx="1282696" cy="3163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7" name="Straight Arrow Connector 6446"/>
            <p:cNvCxnSpPr>
              <a:stCxn id="6434" idx="1"/>
            </p:cNvCxnSpPr>
            <p:nvPr/>
          </p:nvCxnSpPr>
          <p:spPr>
            <a:xfrm flipH="1" flipV="1">
              <a:off x="9039497" y="4937760"/>
              <a:ext cx="404776" cy="6958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9" name="Straight Arrow Connector 6448"/>
            <p:cNvCxnSpPr>
              <a:stCxn id="6434" idx="1"/>
            </p:cNvCxnSpPr>
            <p:nvPr/>
          </p:nvCxnSpPr>
          <p:spPr>
            <a:xfrm flipH="1">
              <a:off x="8847909" y="5007345"/>
              <a:ext cx="596364" cy="3310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7559491" y="2511700"/>
            <a:ext cx="317319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~ 13k voxels are 1  </a:t>
            </a:r>
            <a:r>
              <a:rPr lang="en-IN" sz="1200" dirty="0" smtClean="0"/>
              <a:t>out of </a:t>
            </a:r>
            <a:r>
              <a:rPr lang="en-IN" sz="1200" dirty="0"/>
              <a:t>: 128 x 128 x </a:t>
            </a:r>
            <a:r>
              <a:rPr lang="en-IN" sz="1200" dirty="0" smtClean="0"/>
              <a:t>16 voxels</a:t>
            </a:r>
            <a:endParaRPr lang="en-IN" sz="1200" u="sng" dirty="0" smtClean="0"/>
          </a:p>
        </p:txBody>
      </p:sp>
    </p:spTree>
    <p:extLst>
      <p:ext uri="{BB962C8B-B14F-4D97-AF65-F5344CB8AC3E}">
        <p14:creationId xmlns:p14="http://schemas.microsoft.com/office/powerpoint/2010/main" val="17961433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 animBg="1"/>
      <p:bldP spid="6" grpId="0" animBg="1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quarter" idx="14"/>
            <p:extLst/>
          </p:nvPr>
        </p:nvGraphicFramePr>
        <p:xfrm>
          <a:off x="438823" y="741543"/>
          <a:ext cx="4673108" cy="4723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0139">
                  <a:extLst>
                    <a:ext uri="{9D8B030D-6E8A-4147-A177-3AD203B41FA5}">
                      <a16:colId xmlns:a16="http://schemas.microsoft.com/office/drawing/2014/main" val="4094037516"/>
                    </a:ext>
                  </a:extLst>
                </a:gridCol>
                <a:gridCol w="2342969">
                  <a:extLst>
                    <a:ext uri="{9D8B030D-6E8A-4147-A177-3AD203B41FA5}">
                      <a16:colId xmlns:a16="http://schemas.microsoft.com/office/drawing/2014/main" val="1811464984"/>
                    </a:ext>
                  </a:extLst>
                </a:gridCol>
              </a:tblGrid>
              <a:tr h="476366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LIDAR PCD </a:t>
                      </a:r>
                      <a:r>
                        <a:rPr lang="en-IN" sz="1100" dirty="0" smtClean="0"/>
                        <a:t>(Ground truth)</a:t>
                      </a:r>
                      <a:endParaRPr lang="en-IN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Predicted PCD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462634"/>
                  </a:ext>
                </a:extLst>
              </a:tr>
              <a:tr h="203728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196887"/>
                  </a:ext>
                </a:extLst>
              </a:tr>
              <a:tr h="37946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25545"/>
                  </a:ext>
                </a:extLst>
              </a:tr>
              <a:tr h="183053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556652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109909" y="205754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Prediction vs Actual LIDAR PCD 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graphicFrame>
        <p:nvGraphicFramePr>
          <p:cNvPr id="10" name="Content Placeholder 4"/>
          <p:cNvGraphicFramePr>
            <a:graphicFrameLocks/>
          </p:cNvGraphicFramePr>
          <p:nvPr>
            <p:extLst/>
          </p:nvPr>
        </p:nvGraphicFramePr>
        <p:xfrm>
          <a:off x="6089196" y="697345"/>
          <a:ext cx="4901021" cy="47629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8747">
                  <a:extLst>
                    <a:ext uri="{9D8B030D-6E8A-4147-A177-3AD203B41FA5}">
                      <a16:colId xmlns:a16="http://schemas.microsoft.com/office/drawing/2014/main" val="4094037516"/>
                    </a:ext>
                  </a:extLst>
                </a:gridCol>
                <a:gridCol w="2412274">
                  <a:extLst>
                    <a:ext uri="{9D8B030D-6E8A-4147-A177-3AD203B41FA5}">
                      <a16:colId xmlns:a16="http://schemas.microsoft.com/office/drawing/2014/main" val="1811464984"/>
                    </a:ext>
                  </a:extLst>
                </a:gridCol>
              </a:tblGrid>
              <a:tr h="486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 smtClean="0"/>
                        <a:t>LIDAR PCD </a:t>
                      </a:r>
                      <a:r>
                        <a:rPr lang="en-IN" sz="1400" dirty="0" smtClean="0"/>
                        <a:t>(Ground truth)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/>
                        <a:t>Predicted PCD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462634"/>
                  </a:ext>
                </a:extLst>
              </a:tr>
              <a:tr h="209536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25545"/>
                  </a:ext>
                </a:extLst>
              </a:tr>
              <a:tr h="360845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947900"/>
                  </a:ext>
                </a:extLst>
              </a:tr>
              <a:tr h="181579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837232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55234" y="5707973"/>
            <a:ext cx="10052911" cy="1015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The ML model </a:t>
            </a:r>
            <a:r>
              <a:rPr lang="en-IN" sz="2000" b="1" dirty="0"/>
              <a:t>proposed</a:t>
            </a:r>
            <a:r>
              <a:rPr lang="en-IN" sz="2000" dirty="0"/>
              <a:t> returns </a:t>
            </a:r>
            <a:r>
              <a:rPr lang="en-IN" sz="2000" b="1" dirty="0"/>
              <a:t>LIDAR-like high resolution </a:t>
            </a:r>
            <a:r>
              <a:rPr lang="en-IN" sz="2000" dirty="0"/>
              <a:t>point </a:t>
            </a:r>
            <a:r>
              <a:rPr lang="en-IN" sz="2000" dirty="0" smtClean="0"/>
              <a:t>clouds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smtClean="0"/>
              <a:t> </a:t>
            </a:r>
            <a:r>
              <a:rPr lang="en-IN" sz="2000" b="1" dirty="0" smtClean="0"/>
              <a:t>Change in perception</a:t>
            </a:r>
            <a:r>
              <a:rPr lang="en-IN" sz="2000" dirty="0" smtClean="0"/>
              <a:t>, is nicely </a:t>
            </a:r>
            <a:r>
              <a:rPr lang="en-IN" sz="2000" b="1" dirty="0" smtClean="0"/>
              <a:t>captured</a:t>
            </a:r>
            <a:r>
              <a:rPr lang="en-IN" sz="2000" dirty="0"/>
              <a:t> </a:t>
            </a:r>
            <a:r>
              <a:rPr lang="en-IN" sz="2000" dirty="0" smtClean="0"/>
              <a:t>even though the </a:t>
            </a:r>
            <a:r>
              <a:rPr lang="en-IN" sz="2000" dirty="0" err="1" smtClean="0"/>
              <a:t>Tx</a:t>
            </a:r>
            <a:r>
              <a:rPr lang="en-IN" sz="2000" dirty="0" smtClean="0"/>
              <a:t> and Rx locations are </a:t>
            </a:r>
            <a:r>
              <a:rPr lang="en-IN" sz="2000" b="1" dirty="0" smtClean="0"/>
              <a:t>unknown</a:t>
            </a:r>
            <a:r>
              <a:rPr lang="en-IN" sz="2000" dirty="0" smtClean="0"/>
              <a:t>.</a:t>
            </a:r>
            <a:endParaRPr lang="en-IN" sz="2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6028943" y="1125465"/>
            <a:ext cx="5021526" cy="4404140"/>
            <a:chOff x="290490" y="1155915"/>
            <a:chExt cx="5021526" cy="44041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79" t="6580" r="27211" b="9962"/>
            <a:stretch/>
          </p:blipFill>
          <p:spPr>
            <a:xfrm>
              <a:off x="3046640" y="1332617"/>
              <a:ext cx="2006535" cy="175730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06" t="10223" r="27013" b="10520"/>
            <a:stretch/>
          </p:blipFill>
          <p:spPr>
            <a:xfrm>
              <a:off x="564090" y="1324391"/>
              <a:ext cx="2095357" cy="175730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40" t="10224" r="27965" b="10047"/>
            <a:stretch/>
          </p:blipFill>
          <p:spPr>
            <a:xfrm>
              <a:off x="539736" y="3681980"/>
              <a:ext cx="2095357" cy="178321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46" t="10224" r="27013" b="10047"/>
            <a:stretch/>
          </p:blipFill>
          <p:spPr>
            <a:xfrm>
              <a:off x="3065714" y="3651905"/>
              <a:ext cx="2006535" cy="176965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90490" y="3038955"/>
              <a:ext cx="989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smtClean="0"/>
                <a:t>(-16, -16, -2)</a:t>
              </a:r>
              <a:endParaRPr lang="en-IN" sz="12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61119" y="1155915"/>
              <a:ext cx="8612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smtClean="0"/>
                <a:t>(16, 16, 2)</a:t>
              </a:r>
              <a:endParaRPr lang="en-IN" sz="12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27018" y="5283056"/>
              <a:ext cx="989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smtClean="0"/>
                <a:t>(-16, -16, -2)</a:t>
              </a:r>
              <a:endParaRPr lang="en-IN" sz="1200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50782" y="3508467"/>
              <a:ext cx="8612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smtClean="0"/>
                <a:t>(16, 16, 2)</a:t>
              </a:r>
              <a:endParaRPr lang="en-IN" sz="1200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38823" y="1293382"/>
            <a:ext cx="4570695" cy="4236223"/>
            <a:chOff x="6089196" y="1274587"/>
            <a:chExt cx="4570695" cy="423622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93" t="9909" r="27792" b="10993"/>
            <a:stretch/>
          </p:blipFill>
          <p:spPr>
            <a:xfrm>
              <a:off x="8552739" y="3661735"/>
              <a:ext cx="1848322" cy="172313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73" t="10067" r="26840" b="10677"/>
            <a:stretch/>
          </p:blipFill>
          <p:spPr>
            <a:xfrm>
              <a:off x="6385534" y="3643274"/>
              <a:ext cx="1935281" cy="176836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90" t="9435" r="26738" b="10460"/>
            <a:stretch/>
          </p:blipFill>
          <p:spPr>
            <a:xfrm>
              <a:off x="8579936" y="1313144"/>
              <a:ext cx="1848322" cy="181258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85" t="9279" r="27706" b="10835"/>
            <a:stretch/>
          </p:blipFill>
          <p:spPr>
            <a:xfrm>
              <a:off x="6385534" y="1308424"/>
              <a:ext cx="1865067" cy="181258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089196" y="3113325"/>
              <a:ext cx="989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smtClean="0"/>
                <a:t>(-16, -16, -2)</a:t>
              </a:r>
              <a:endParaRPr lang="en-IN" sz="12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629586" y="1274587"/>
              <a:ext cx="8612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smtClean="0"/>
                <a:t>(16, 16, 2)</a:t>
              </a:r>
              <a:endParaRPr lang="en-IN" sz="12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18028" y="5233811"/>
              <a:ext cx="989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smtClean="0"/>
                <a:t>(-16, -16, -2)</a:t>
              </a:r>
              <a:endParaRPr lang="en-IN" sz="12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798657" y="3558780"/>
              <a:ext cx="8612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smtClean="0"/>
                <a:t>(16, 16, 2)</a:t>
              </a:r>
              <a:endParaRPr lang="en-IN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664698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155126" y="163345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Evaluation Metric for the challenge 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3618DE-78E8-453E-8F2E-2E56686BA8FC}"/>
              </a:ext>
            </a:extLst>
          </p:cNvPr>
          <p:cNvSpPr/>
          <p:nvPr/>
        </p:nvSpPr>
        <p:spPr bwMode="auto">
          <a:xfrm>
            <a:off x="4812145" y="2511741"/>
            <a:ext cx="1768116" cy="54180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>
              <a:defRPr/>
            </a:pPr>
            <a:r>
              <a:rPr lang="en-US" sz="1400" b="1" kern="0" dirty="0">
                <a:solidFill>
                  <a:prstClr val="black"/>
                </a:solidFill>
                <a:latin typeface="Calibri" panose="020F0502020204030204"/>
              </a:rPr>
              <a:t>Output: </a:t>
            </a:r>
            <a:r>
              <a:rPr lang="en-US" sz="1400" b="1" kern="0" dirty="0" smtClean="0">
                <a:solidFill>
                  <a:prstClr val="black"/>
                </a:solidFill>
                <a:latin typeface="Calibri" panose="020F0502020204030204"/>
              </a:rPr>
              <a:t>Predicted PCD</a:t>
            </a:r>
            <a:endParaRPr kumimoji="0" lang="en-US" sz="1400" b="1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4FE774-33CD-48B5-8D09-00E4BD38AD57}"/>
              </a:ext>
            </a:extLst>
          </p:cNvPr>
          <p:cNvCxnSpPr>
            <a:cxnSpLocks/>
            <a:stCxn id="13" idx="3"/>
            <a:endCxn id="6" idx="1"/>
          </p:cNvCxnSpPr>
          <p:nvPr/>
        </p:nvCxnSpPr>
        <p:spPr bwMode="auto">
          <a:xfrm flipV="1">
            <a:off x="4193915" y="2782644"/>
            <a:ext cx="61823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04A03B-44BF-40E9-A624-482C7BEDAA28}"/>
              </a:ext>
            </a:extLst>
          </p:cNvPr>
          <p:cNvCxnSpPr>
            <a:stCxn id="18" idx="3"/>
            <a:endCxn id="13" idx="1"/>
          </p:cNvCxnSpPr>
          <p:nvPr/>
        </p:nvCxnSpPr>
        <p:spPr>
          <a:xfrm flipV="1">
            <a:off x="2087433" y="2782645"/>
            <a:ext cx="835966" cy="920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C3B7880-CC64-40A3-8614-9C97CE7CAA6D}"/>
              </a:ext>
            </a:extLst>
          </p:cNvPr>
          <p:cNvSpPr/>
          <p:nvPr/>
        </p:nvSpPr>
        <p:spPr bwMode="auto">
          <a:xfrm>
            <a:off x="9779509" y="2485349"/>
            <a:ext cx="1801148" cy="5672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prstClr val="black"/>
                </a:solidFill>
                <a:latin typeface="Calibri" panose="020F0502020204030204"/>
              </a:rPr>
              <a:t>Ground Truth: LiDAR Evaluation dataset</a:t>
            </a:r>
            <a:endParaRPr kumimoji="0" lang="en-US" sz="1400" b="1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4169619-1382-43D0-B04E-79023574A68B}"/>
              </a:ext>
            </a:extLst>
          </p:cNvPr>
          <p:cNvSpPr/>
          <p:nvPr/>
        </p:nvSpPr>
        <p:spPr>
          <a:xfrm>
            <a:off x="7372040" y="2510744"/>
            <a:ext cx="1434570" cy="54180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r>
              <a:rPr lang="en-US" sz="1400" b="1" kern="0" dirty="0">
                <a:solidFill>
                  <a:prstClr val="black"/>
                </a:solidFill>
                <a:latin typeface="Calibri" panose="020F0502020204030204"/>
              </a:rPr>
              <a:t>Evaluation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7C9EDF-DE30-42B6-9E49-8F07478CCA64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 bwMode="auto">
          <a:xfrm flipH="1">
            <a:off x="8806610" y="2768950"/>
            <a:ext cx="972899" cy="12697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55809F-5718-48DA-A811-2E666D8C3DCF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 bwMode="auto">
          <a:xfrm flipV="1">
            <a:off x="6580261" y="2781647"/>
            <a:ext cx="791779" cy="997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E8B0734-DBBF-492C-BC9E-2D098B95A74A}"/>
              </a:ext>
            </a:extLst>
          </p:cNvPr>
          <p:cNvSpPr/>
          <p:nvPr/>
        </p:nvSpPr>
        <p:spPr bwMode="auto">
          <a:xfrm>
            <a:off x="2923399" y="2392465"/>
            <a:ext cx="1270516" cy="7803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r>
              <a:rPr lang="en-US" sz="1400" b="1" kern="0">
                <a:solidFill>
                  <a:prstClr val="black"/>
                </a:solidFill>
                <a:latin typeface="Calibri" panose="020F0502020204030204"/>
              </a:rPr>
              <a:t>Trained Model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8CF268-06F5-4B22-82BB-58F265F2A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38" y="843597"/>
            <a:ext cx="1918731" cy="1439049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6F897232-C5CE-4910-A305-0AC692800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183" y="1327848"/>
            <a:ext cx="1671931" cy="109992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F2FAD6-64A4-4FDB-A842-A79940D854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35260" y="1252699"/>
            <a:ext cx="1598928" cy="108579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BD2D88-C30B-4D6F-BCF8-FB5E9D9DE25E}"/>
              </a:ext>
            </a:extLst>
          </p:cNvPr>
          <p:cNvSpPr/>
          <p:nvPr/>
        </p:nvSpPr>
        <p:spPr bwMode="auto">
          <a:xfrm>
            <a:off x="487985" y="2390654"/>
            <a:ext cx="1599448" cy="8023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 defTabSz="914400"/>
            <a:r>
              <a:rPr lang="en-US" sz="1400" b="1" kern="0" dirty="0">
                <a:solidFill>
                  <a:prstClr val="black"/>
                </a:solidFill>
              </a:rPr>
              <a:t>Input Data: RF Data Evaluation Dataset</a:t>
            </a:r>
            <a:r>
              <a:rPr lang="en-US" sz="1400" b="1" kern="0" baseline="30000" dirty="0">
                <a:solidFill>
                  <a:prstClr val="black"/>
                </a:solidFill>
              </a:rPr>
              <a:t> </a:t>
            </a:r>
            <a:endParaRPr lang="en-US" sz="1400" b="1" kern="0" dirty="0">
              <a:solidFill>
                <a:prstClr val="black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330666" y="5206370"/>
            <a:ext cx="5721997" cy="1528952"/>
            <a:chOff x="6330666" y="5206370"/>
            <a:chExt cx="5721997" cy="152895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941D14A-4930-4CF7-9858-3CB3A2FDADE8}"/>
                </a:ext>
              </a:extLst>
            </p:cNvPr>
            <p:cNvSpPr/>
            <p:nvPr/>
          </p:nvSpPr>
          <p:spPr>
            <a:xfrm>
              <a:off x="9446089" y="5206370"/>
              <a:ext cx="2606574" cy="152895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64C63BD-3F01-4723-9B41-A553F9010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5957" y="6365860"/>
              <a:ext cx="23656" cy="240209"/>
            </a:xfrm>
            <a:prstGeom prst="line">
              <a:avLst/>
            </a:prstGeom>
            <a:ln w="254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77539BB-728A-4016-A232-B9A16BC2D9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24773" y="5304926"/>
              <a:ext cx="169330" cy="364421"/>
            </a:xfrm>
            <a:prstGeom prst="line">
              <a:avLst/>
            </a:prstGeom>
            <a:ln w="254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FBFB0C-EE08-41FC-B4B1-DF7F4780AAF2}"/>
                </a:ext>
              </a:extLst>
            </p:cNvPr>
            <p:cNvSpPr/>
            <p:nvPr/>
          </p:nvSpPr>
          <p:spPr>
            <a:xfrm>
              <a:off x="10847086" y="5579711"/>
              <a:ext cx="155373" cy="1640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820E143-C589-43C8-8D3C-CA569A28895F}"/>
                </a:ext>
              </a:extLst>
            </p:cNvPr>
            <p:cNvSpPr/>
            <p:nvPr/>
          </p:nvSpPr>
          <p:spPr>
            <a:xfrm>
              <a:off x="10412775" y="5788484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48E3416-DF05-4DFF-B7CA-6F482A696321}"/>
                </a:ext>
              </a:extLst>
            </p:cNvPr>
            <p:cNvSpPr/>
            <p:nvPr/>
          </p:nvSpPr>
          <p:spPr>
            <a:xfrm>
              <a:off x="10142234" y="6514500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23C2832-ADF4-4742-B15C-1B9862F31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80657" y="6141475"/>
              <a:ext cx="189002" cy="50172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E37B09E-B3ED-4E53-A62B-8F4F84319ABD}"/>
                </a:ext>
              </a:extLst>
            </p:cNvPr>
            <p:cNvSpPr/>
            <p:nvPr/>
          </p:nvSpPr>
          <p:spPr>
            <a:xfrm>
              <a:off x="11502970" y="6110251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733A4CB-8697-4019-B724-9F6F35CD5CE1}"/>
                </a:ext>
              </a:extLst>
            </p:cNvPr>
            <p:cNvSpPr/>
            <p:nvPr/>
          </p:nvSpPr>
          <p:spPr>
            <a:xfrm>
              <a:off x="11691972" y="6060079"/>
              <a:ext cx="155373" cy="1640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7EED6ED-FD5B-4917-9C99-5D0A9D59DB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02459" y="6331491"/>
              <a:ext cx="27337" cy="234107"/>
            </a:xfrm>
            <a:prstGeom prst="line">
              <a:avLst/>
            </a:prstGeom>
            <a:ln w="254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D3F6647-A662-4AFB-882C-5481359D661D}"/>
                </a:ext>
              </a:extLst>
            </p:cNvPr>
            <p:cNvSpPr/>
            <p:nvPr/>
          </p:nvSpPr>
          <p:spPr>
            <a:xfrm>
              <a:off x="10955458" y="6483592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827960D-3808-4975-B184-147E236968FB}"/>
                </a:ext>
              </a:extLst>
            </p:cNvPr>
            <p:cNvSpPr/>
            <p:nvPr/>
          </p:nvSpPr>
          <p:spPr>
            <a:xfrm>
              <a:off x="10924773" y="6252811"/>
              <a:ext cx="155373" cy="1640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7889378-66DC-4EBB-8338-6CE7B030B7E1}"/>
                </a:ext>
              </a:extLst>
            </p:cNvPr>
            <p:cNvSpPr/>
            <p:nvPr/>
          </p:nvSpPr>
          <p:spPr>
            <a:xfrm>
              <a:off x="9780367" y="6132519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D4FFCD8-695A-4290-86AE-47C060798F76}"/>
                </a:ext>
              </a:extLst>
            </p:cNvPr>
            <p:cNvSpPr/>
            <p:nvPr/>
          </p:nvSpPr>
          <p:spPr>
            <a:xfrm>
              <a:off x="10160256" y="6293420"/>
              <a:ext cx="155373" cy="1640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ADCB46-784C-46F2-9964-5508BA6ED8A9}"/>
                </a:ext>
              </a:extLst>
            </p:cNvPr>
            <p:cNvSpPr/>
            <p:nvPr/>
          </p:nvSpPr>
          <p:spPr>
            <a:xfrm>
              <a:off x="6330666" y="5206370"/>
              <a:ext cx="2606574" cy="152895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29A151B-5E04-4E98-A009-309871C1550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706" y="6217751"/>
              <a:ext cx="384484" cy="1660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FCC4D7-D433-47E2-8DAD-A8BD0823C6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0661" y="6383832"/>
              <a:ext cx="33529" cy="22223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7EE7A-412A-403A-8655-677056FB56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5038" y="5661716"/>
              <a:ext cx="434312" cy="20877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4E06789-E9A8-46E9-9A9D-D0D3B8F5DE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9350" y="5310057"/>
              <a:ext cx="169330" cy="36540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2AB6FC1-3FD5-4106-B137-D3C70D7C74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5234" y="6148503"/>
              <a:ext cx="189002" cy="4774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03F7D49-CC67-4941-8EDA-686EC8535B47}"/>
                </a:ext>
              </a:extLst>
            </p:cNvPr>
            <p:cNvSpPr/>
            <p:nvPr/>
          </p:nvSpPr>
          <p:spPr>
            <a:xfrm>
              <a:off x="7731663" y="5579711"/>
              <a:ext cx="155373" cy="1640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4E8468F-8424-49E0-B5BD-FC7073F4322B}"/>
                </a:ext>
              </a:extLst>
            </p:cNvPr>
            <p:cNvSpPr/>
            <p:nvPr/>
          </p:nvSpPr>
          <p:spPr>
            <a:xfrm>
              <a:off x="7297352" y="5788484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3A0188C-F9CA-449C-AD65-32FD132557D7}"/>
                </a:ext>
              </a:extLst>
            </p:cNvPr>
            <p:cNvSpPr/>
            <p:nvPr/>
          </p:nvSpPr>
          <p:spPr>
            <a:xfrm>
              <a:off x="7026811" y="6514500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51D5B04-5C43-4DAE-AB98-2FA7D43919A0}"/>
                </a:ext>
              </a:extLst>
            </p:cNvPr>
            <p:cNvSpPr/>
            <p:nvPr/>
          </p:nvSpPr>
          <p:spPr>
            <a:xfrm>
              <a:off x="8387548" y="6110251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B6B41CF-35B2-4F91-B0D9-CFFF0DB66300}"/>
                </a:ext>
              </a:extLst>
            </p:cNvPr>
            <p:cNvSpPr/>
            <p:nvPr/>
          </p:nvSpPr>
          <p:spPr>
            <a:xfrm>
              <a:off x="8576549" y="6060079"/>
              <a:ext cx="155373" cy="1640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00DDA7D-9BE5-4264-9157-F94B7BB56F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87036" y="6335781"/>
              <a:ext cx="36711" cy="236468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FEBD356-08D3-46EB-942F-31B60E774C54}"/>
                </a:ext>
              </a:extLst>
            </p:cNvPr>
            <p:cNvSpPr/>
            <p:nvPr/>
          </p:nvSpPr>
          <p:spPr>
            <a:xfrm>
              <a:off x="7840035" y="6483592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8AF5B56-C1A0-46F1-8F6C-9C510EF32990}"/>
                </a:ext>
              </a:extLst>
            </p:cNvPr>
            <p:cNvSpPr/>
            <p:nvPr/>
          </p:nvSpPr>
          <p:spPr>
            <a:xfrm>
              <a:off x="7809350" y="6252811"/>
              <a:ext cx="155373" cy="1640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1C25C21-3016-4291-8200-B17F37F2BB32}"/>
                </a:ext>
              </a:extLst>
            </p:cNvPr>
            <p:cNvSpPr/>
            <p:nvPr/>
          </p:nvSpPr>
          <p:spPr>
            <a:xfrm>
              <a:off x="6664944" y="6132519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72A2D79-0358-41DB-A0AE-81C1594BBBED}"/>
                </a:ext>
              </a:extLst>
            </p:cNvPr>
            <p:cNvSpPr/>
            <p:nvPr/>
          </p:nvSpPr>
          <p:spPr>
            <a:xfrm>
              <a:off x="7044833" y="6293420"/>
              <a:ext cx="155373" cy="1640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1FDB520-B729-456C-8B9D-143FBEEDBE3C}"/>
                </a:ext>
              </a:extLst>
            </p:cNvPr>
            <p:cNvSpPr/>
            <p:nvPr/>
          </p:nvSpPr>
          <p:spPr>
            <a:xfrm>
              <a:off x="7900993" y="5224712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C98BD23-5C1C-436F-AEC0-83862F5B6BAF}"/>
                </a:ext>
              </a:extLst>
            </p:cNvPr>
            <p:cNvSpPr/>
            <p:nvPr/>
          </p:nvSpPr>
          <p:spPr>
            <a:xfrm>
              <a:off x="11016416" y="5224712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046F9B1-A77C-42A5-B836-86FC6D79C0C5}"/>
              </a:ext>
            </a:extLst>
          </p:cNvPr>
          <p:cNvSpPr txBox="1"/>
          <p:nvPr/>
        </p:nvSpPr>
        <p:spPr>
          <a:xfrm>
            <a:off x="420438" y="3972050"/>
            <a:ext cx="4589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Chamfer Distance </a:t>
            </a:r>
            <a:endParaRPr lang="en-US" b="1" u="sng" dirty="0" smtClean="0"/>
          </a:p>
          <a:p>
            <a:r>
              <a:rPr lang="en-US" dirty="0" smtClean="0"/>
              <a:t>measures discrepancies between </a:t>
            </a:r>
            <a:r>
              <a:rPr lang="en-US" dirty="0"/>
              <a:t>point clouds.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46F9B1-A77C-42A5-B836-86FC6D79C0C5}"/>
                  </a:ext>
                </a:extLst>
              </p:cNvPr>
              <p:cNvSpPr txBox="1"/>
              <p:nvPr/>
            </p:nvSpPr>
            <p:spPr>
              <a:xfrm>
                <a:off x="5154255" y="3838198"/>
                <a:ext cx="6333619" cy="80842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𝐶𝐷</m:t>
                          </m:r>
                        </m:sub>
                      </m:sSub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∈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 ∈</m:t>
                                  </m:r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Sup>
                                <m:sSub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func>
                        </m:e>
                      </m:nary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 ∈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 ∈</m:t>
                                  </m:r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Sup>
                                <m:sSub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46F9B1-A77C-42A5-B836-86FC6D79C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255" y="3838198"/>
                <a:ext cx="6333619" cy="8084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44F639EA-DAC4-42F4-A223-92E7816D05AB}"/>
              </a:ext>
            </a:extLst>
          </p:cNvPr>
          <p:cNvSpPr/>
          <p:nvPr/>
        </p:nvSpPr>
        <p:spPr>
          <a:xfrm>
            <a:off x="3494066" y="5304926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F056058-8E90-4DB2-9E8C-30335DE88BDE}"/>
              </a:ext>
            </a:extLst>
          </p:cNvPr>
          <p:cNvSpPr/>
          <p:nvPr/>
        </p:nvSpPr>
        <p:spPr>
          <a:xfrm>
            <a:off x="3494066" y="5686599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D07507C-2B9A-41AA-A8D9-E07F5AAD24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164535" y="5327605"/>
            <a:ext cx="227048" cy="21638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97BD031-86E3-46CD-AFE7-B1BE795E3F1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189162" y="5686599"/>
            <a:ext cx="233143" cy="216381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0723DC3-2B26-4CDD-BF90-E27A05F1175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7633953" y="4631161"/>
            <a:ext cx="352502" cy="575209"/>
          </a:xfrm>
          <a:prstGeom prst="line">
            <a:avLst/>
          </a:prstGeom>
          <a:ln w="508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D4DBAE-57F6-462D-8502-44A1E6E712BB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10445384" y="4620550"/>
            <a:ext cx="303992" cy="585820"/>
          </a:xfrm>
          <a:prstGeom prst="line">
            <a:avLst/>
          </a:prstGeom>
          <a:ln w="50800">
            <a:solidFill>
              <a:schemeClr val="accent3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885415" y="5595203"/>
            <a:ext cx="1300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Predicted PCD:</a:t>
            </a:r>
            <a:endParaRPr lang="en-IN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2214849" y="5243497"/>
            <a:ext cx="1130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LIDAR PCD: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2036477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3" grpId="0" animBg="1"/>
      <p:bldP spid="18" grpId="0" animBg="1"/>
      <p:bldP spid="53" grpId="0"/>
      <p:bldP spid="54" grpId="0" animBg="1"/>
      <p:bldP spid="62" grpId="0" animBg="1"/>
      <p:bldP spid="63" grpId="0" animBg="1"/>
      <p:bldP spid="68" grpId="0"/>
      <p:bldP spid="6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0" y="181664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Evaluation : Error Analysis on Testing </a:t>
            </a:r>
            <a:r>
              <a:rPr lang="en-IN" sz="2400" b="1" dirty="0">
                <a:solidFill>
                  <a:prstClr val="white"/>
                </a:solidFill>
                <a:latin typeface="맑은 고딕"/>
              </a:rPr>
              <a:t>D</a:t>
            </a: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ata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72738" y="5920616"/>
                <a:ext cx="4786135" cy="74828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IN" sz="1400" b="1" u="sng" dirty="0" smtClean="0"/>
                  <a:t>Chamfer distance for Training  data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400" dirty="0" smtClean="0"/>
                  <a:t>Average </a:t>
                </a:r>
                <a:r>
                  <a:rPr lang="en-IN" sz="1400" b="1" dirty="0" smtClean="0">
                    <a:solidFill>
                      <a:srgbClr val="FF0000"/>
                    </a:solidFill>
                  </a:rPr>
                  <a:t>Chamfer distance = </a:t>
                </a:r>
                <a14:m>
                  <m:oMath xmlns:m="http://schemas.openxmlformats.org/officeDocument/2006/math">
                    <m:r>
                      <a:rPr lang="en-IN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IN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I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IN" sz="1400" dirty="0" smtClean="0"/>
                  <a:t> for voxel-size=0.25 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400" dirty="0" smtClean="0"/>
                  <a:t>Average </a:t>
                </a:r>
                <a:r>
                  <a:rPr lang="en-IN" sz="1400" b="1" dirty="0" smtClean="0">
                    <a:solidFill>
                      <a:srgbClr val="FF0000"/>
                    </a:solidFill>
                  </a:rPr>
                  <a:t>Chamfer distance = 2.2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I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IN" sz="1400" dirty="0" smtClean="0"/>
                  <a:t> for voxel-size=0.5 m</a:t>
                </a:r>
                <a:endParaRPr lang="en-IN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738" y="5920616"/>
                <a:ext cx="4786135" cy="748282"/>
              </a:xfrm>
              <a:prstGeom prst="rect">
                <a:avLst/>
              </a:prstGeom>
              <a:blipFill>
                <a:blip r:embed="rId3"/>
                <a:stretch>
                  <a:fillRect l="-254" t="-800" b="-720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72737" y="4202234"/>
                <a:ext cx="4786135" cy="158081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IN" sz="1600" b="1" u="sng" dirty="0" smtClean="0"/>
                  <a:t>Chamfer distance for Testing data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/>
                  <a:t>Average </a:t>
                </a:r>
                <a:r>
                  <a:rPr lang="en-IN" sz="1600" b="1" dirty="0">
                    <a:solidFill>
                      <a:srgbClr val="FF0000"/>
                    </a:solidFill>
                  </a:rPr>
                  <a:t>C</a:t>
                </a:r>
                <a:r>
                  <a:rPr lang="en-IN" sz="1600" b="1" dirty="0" smtClean="0">
                    <a:solidFill>
                      <a:srgbClr val="FF0000"/>
                    </a:solidFill>
                  </a:rPr>
                  <a:t>hamfer distance = </a:t>
                </a:r>
                <a14:m>
                  <m:oMath xmlns:m="http://schemas.openxmlformats.org/officeDocument/2006/math">
                    <m:r>
                      <a:rPr lang="en-I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I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I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IN" sz="1600" dirty="0" smtClean="0"/>
                  <a:t> which is </a:t>
                </a:r>
                <a:r>
                  <a:rPr lang="en-IN" sz="1600" b="1" dirty="0" smtClean="0">
                    <a:solidFill>
                      <a:srgbClr val="FF0000"/>
                    </a:solidFill>
                  </a:rPr>
                  <a:t>good</a:t>
                </a:r>
                <a:r>
                  <a:rPr lang="en-IN" sz="1600" dirty="0" smtClean="0"/>
                  <a:t> for the room of size   ̴16 m x 16 m x 4 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/>
                  <a:t>Average </a:t>
                </a:r>
                <a:r>
                  <a:rPr lang="en-IN" sz="1600" b="1" dirty="0" smtClean="0">
                    <a:solidFill>
                      <a:srgbClr val="FF0000"/>
                    </a:solidFill>
                  </a:rPr>
                  <a:t>Chamfer distance = 1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I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IN" sz="1600" dirty="0" smtClean="0"/>
                  <a:t> for the samples which are closer to the </a:t>
                </a:r>
                <a:r>
                  <a:rPr lang="en-IN" sz="1600" dirty="0" err="1" smtClean="0"/>
                  <a:t>Tx</a:t>
                </a:r>
                <a:r>
                  <a:rPr lang="en-IN" sz="1600" dirty="0" smtClean="0"/>
                  <a:t>.</a:t>
                </a:r>
                <a:endParaRPr lang="en-IN" sz="1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737" y="4202234"/>
                <a:ext cx="4786135" cy="1580817"/>
              </a:xfrm>
              <a:prstGeom prst="rect">
                <a:avLst/>
              </a:prstGeom>
              <a:blipFill>
                <a:blip r:embed="rId4"/>
                <a:stretch>
                  <a:fillRect l="-635" t="-763" r="-762" b="-343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214535" y="849976"/>
            <a:ext cx="3304630" cy="2982926"/>
            <a:chOff x="214535" y="849976"/>
            <a:chExt cx="3304630" cy="2982926"/>
          </a:xfrm>
        </p:grpSpPr>
        <p:grpSp>
          <p:nvGrpSpPr>
            <p:cNvPr id="8" name="Group 7"/>
            <p:cNvGrpSpPr/>
            <p:nvPr/>
          </p:nvGrpSpPr>
          <p:grpSpPr>
            <a:xfrm>
              <a:off x="214535" y="1098005"/>
              <a:ext cx="3304630" cy="2734897"/>
              <a:chOff x="6203143" y="3196634"/>
              <a:chExt cx="3269984" cy="2763669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6466081" y="3196634"/>
                <a:ext cx="3007046" cy="2763669"/>
                <a:chOff x="6940866" y="900736"/>
                <a:chExt cx="2294104" cy="3310126"/>
              </a:xfrm>
            </p:grpSpPr>
            <p:pic>
              <p:nvPicPr>
                <p:cNvPr id="13" name="Picture 8" descr="New_map_TX1_ITU_Challenge.png">
                  <a:extLst>
                    <a:ext uri="{FF2B5EF4-FFF2-40B4-BE49-F238E27FC236}">
                      <a16:creationId xmlns:a16="http://schemas.microsoft.com/office/drawing/2014/main" id="{2019B492-1016-4D9F-B030-C670AE2B0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40866" y="900736"/>
                  <a:ext cx="2294104" cy="3310126"/>
                </a:xfrm>
                <a:prstGeom prst="rect">
                  <a:avLst/>
                </a:prstGeom>
              </p:spPr>
            </p:pic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13771EF5-A1D6-487E-897B-EA7DDFB4AE59}"/>
                    </a:ext>
                  </a:extLst>
                </p:cNvPr>
                <p:cNvSpPr/>
                <p:nvPr/>
              </p:nvSpPr>
              <p:spPr>
                <a:xfrm>
                  <a:off x="7977072" y="1167851"/>
                  <a:ext cx="497104" cy="32653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RX</a:t>
                  </a: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56CC8BE3-30A6-4C30-8730-59573604D6DA}"/>
                    </a:ext>
                  </a:extLst>
                </p:cNvPr>
                <p:cNvSpPr/>
                <p:nvPr/>
              </p:nvSpPr>
              <p:spPr>
                <a:xfrm>
                  <a:off x="7244709" y="3267341"/>
                  <a:ext cx="502335" cy="51954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TX</a:t>
                  </a:r>
                </a:p>
              </p:txBody>
            </p:sp>
          </p:grpSp>
          <p:sp>
            <p:nvSpPr>
              <p:cNvPr id="11" name="TextBox 10"/>
              <p:cNvSpPr txBox="1"/>
              <p:nvPr/>
            </p:nvSpPr>
            <p:spPr>
              <a:xfrm>
                <a:off x="6203143" y="4522343"/>
                <a:ext cx="801308" cy="528724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 smtClean="0"/>
                  <a:t>Testing samples</a:t>
                </a:r>
                <a:endParaRPr lang="en-IN" sz="1400" b="1" dirty="0"/>
              </a:p>
            </p:txBody>
          </p:sp>
          <p:cxnSp>
            <p:nvCxnSpPr>
              <p:cNvPr id="12" name="Straight Arrow Connector 11"/>
              <p:cNvCxnSpPr/>
              <p:nvPr/>
            </p:nvCxnSpPr>
            <p:spPr>
              <a:xfrm flipV="1">
                <a:off x="7028780" y="4393719"/>
                <a:ext cx="795529" cy="36918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/>
            <p:cNvSpPr/>
            <p:nvPr/>
          </p:nvSpPr>
          <p:spPr>
            <a:xfrm>
              <a:off x="671078" y="849976"/>
              <a:ext cx="27333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Test data: 529 </a:t>
              </a:r>
              <a:r>
                <a:rPr lang="en-IN" dirty="0" smtClean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locations </a:t>
              </a:r>
              <a:endParaRPr lang="en-IN" dirty="0"/>
            </a:p>
          </p:txBody>
        </p:sp>
      </p:grpSp>
      <p:pic>
        <p:nvPicPr>
          <p:cNvPr id="16" name="Content Placeholder 7">
            <a:extLst>
              <a:ext uri="{FF2B5EF4-FFF2-40B4-BE49-F238E27FC236}">
                <a16:creationId xmlns:a16="http://schemas.microsoft.com/office/drawing/2014/main" id="{9AB62561-8FAB-4E54-8E16-9D39BEA14A94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6"/>
          <a:stretch>
            <a:fillRect/>
          </a:stretch>
        </p:blipFill>
        <p:spPr>
          <a:xfrm>
            <a:off x="8581695" y="1098005"/>
            <a:ext cx="3534205" cy="2474333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3FFB7E-0AA6-45D5-8ADF-63FD85EC41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6150" y="4359466"/>
            <a:ext cx="3385298" cy="23933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408273" y="949370"/>
            <a:ext cx="188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Chamfer distance</a:t>
            </a:r>
            <a:endParaRPr lang="en-IN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9408273" y="4174800"/>
            <a:ext cx="188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Chamfer distance</a:t>
            </a:r>
            <a:endParaRPr lang="en-IN" b="1" dirty="0"/>
          </a:p>
        </p:txBody>
      </p:sp>
      <p:sp>
        <p:nvSpPr>
          <p:cNvPr id="20" name="Rectangle 19"/>
          <p:cNvSpPr/>
          <p:nvPr/>
        </p:nvSpPr>
        <p:spPr>
          <a:xfrm>
            <a:off x="8982110" y="3539259"/>
            <a:ext cx="2733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Test data: 529 </a:t>
            </a:r>
            <a:r>
              <a:rPr lang="en-IN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locations </a:t>
            </a:r>
            <a:endParaRPr lang="en-IN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643" y="1039254"/>
            <a:ext cx="3793752" cy="285208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18346" y="849976"/>
            <a:ext cx="188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Chamfer distance</a:t>
            </a:r>
            <a:endParaRPr lang="en-IN" b="1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064459" y="1453596"/>
            <a:ext cx="3401379" cy="208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064459" y="2335171"/>
            <a:ext cx="3361651" cy="9328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9208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8" grpId="0"/>
      <p:bldP spid="19" grpId="0"/>
      <p:bldP spid="20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Motivation : Communication waves to create Digital world 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09B814A-69CD-4C5D-96B2-1029E4604E03}"/>
              </a:ext>
            </a:extLst>
          </p:cNvPr>
          <p:cNvSpPr/>
          <p:nvPr/>
        </p:nvSpPr>
        <p:spPr>
          <a:xfrm>
            <a:off x="8952330" y="941007"/>
            <a:ext cx="2818186" cy="38060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8EE85B6-A52F-4523-A383-5506EF476596}"/>
              </a:ext>
            </a:extLst>
          </p:cNvPr>
          <p:cNvSpPr/>
          <p:nvPr/>
        </p:nvSpPr>
        <p:spPr>
          <a:xfrm>
            <a:off x="6220495" y="942357"/>
            <a:ext cx="2731834" cy="38060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071E46-BEE6-4394-A90C-9E7986ABBB7B}"/>
              </a:ext>
            </a:extLst>
          </p:cNvPr>
          <p:cNvSpPr/>
          <p:nvPr/>
        </p:nvSpPr>
        <p:spPr>
          <a:xfrm>
            <a:off x="6220496" y="952516"/>
            <a:ext cx="5550020" cy="380608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3AD3C7A-B113-44F6-B2AE-0810F399863D}"/>
              </a:ext>
            </a:extLst>
          </p:cNvPr>
          <p:cNvSpPr txBox="1"/>
          <p:nvPr/>
        </p:nvSpPr>
        <p:spPr>
          <a:xfrm>
            <a:off x="6651041" y="935949"/>
            <a:ext cx="18707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/>
              <a:t>Physical world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3DDC82B-09A9-4897-B01B-C5F3AFC8AC75}"/>
              </a:ext>
            </a:extLst>
          </p:cNvPr>
          <p:cNvSpPr txBox="1"/>
          <p:nvPr/>
        </p:nvSpPr>
        <p:spPr>
          <a:xfrm>
            <a:off x="9508356" y="937287"/>
            <a:ext cx="17061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/>
              <a:t>Digital world </a:t>
            </a:r>
          </a:p>
        </p:txBody>
      </p:sp>
      <p:pic>
        <p:nvPicPr>
          <p:cNvPr id="77" name="Picture 5" descr="IMG_1811.JPG">
            <a:extLst>
              <a:ext uri="{FF2B5EF4-FFF2-40B4-BE49-F238E27FC236}">
                <a16:creationId xmlns:a16="http://schemas.microsoft.com/office/drawing/2014/main" id="{2F0496DF-1725-4861-AB5E-E02ECAA4C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29" y="2154027"/>
            <a:ext cx="1870742" cy="1403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8" name="Picture 7">
            <a:extLst>
              <a:ext uri="{FF2B5EF4-FFF2-40B4-BE49-F238E27FC236}">
                <a16:creationId xmlns:a16="http://schemas.microsoft.com/office/drawing/2014/main" id="{8E50594B-6CD2-455C-94F3-5FEADE943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995" y="2219824"/>
            <a:ext cx="1897689" cy="12484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9" name="Arrow: Right 16">
            <a:extLst>
              <a:ext uri="{FF2B5EF4-FFF2-40B4-BE49-F238E27FC236}">
                <a16:creationId xmlns:a16="http://schemas.microsoft.com/office/drawing/2014/main" id="{6CAB9A57-CFDB-4C6C-9BB6-2B029B04F77B}"/>
              </a:ext>
            </a:extLst>
          </p:cNvPr>
          <p:cNvSpPr/>
          <p:nvPr/>
        </p:nvSpPr>
        <p:spPr>
          <a:xfrm>
            <a:off x="8415443" y="2393027"/>
            <a:ext cx="1192385" cy="431918"/>
          </a:xfrm>
          <a:prstGeom prst="rightArrow">
            <a:avLst/>
          </a:prstGeom>
          <a:ln w="254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ISAC + AI/ML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6B1846F-8B4C-4390-B1CD-FBD6B504190A}"/>
              </a:ext>
            </a:extLst>
          </p:cNvPr>
          <p:cNvSpPr/>
          <p:nvPr/>
        </p:nvSpPr>
        <p:spPr>
          <a:xfrm>
            <a:off x="246621" y="926139"/>
            <a:ext cx="5212035" cy="4032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0B2C57F-3191-4AD3-B9E1-E39739F62BD9}"/>
              </a:ext>
            </a:extLst>
          </p:cNvPr>
          <p:cNvSpPr txBox="1"/>
          <p:nvPr/>
        </p:nvSpPr>
        <p:spPr>
          <a:xfrm>
            <a:off x="821660" y="970164"/>
            <a:ext cx="51930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smtClean="0"/>
              <a:t>Integrated Sensing &amp; communications </a:t>
            </a:r>
            <a:endParaRPr lang="en-US" sz="2000" b="1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E7789A14-95FB-41EA-8E22-A05E3BCBC30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269" y="3638624"/>
            <a:ext cx="820373" cy="82204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5AAA1DD0-98B8-47BC-BF17-BACCAC31E40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634" y="3061336"/>
            <a:ext cx="820373" cy="822048"/>
          </a:xfrm>
          <a:prstGeom prst="rect">
            <a:avLst/>
          </a:prstGeom>
        </p:spPr>
      </p:pic>
      <p:cxnSp>
        <p:nvCxnSpPr>
          <p:cNvPr id="84" name="直接箭头连接符 13">
            <a:extLst>
              <a:ext uri="{FF2B5EF4-FFF2-40B4-BE49-F238E27FC236}">
                <a16:creationId xmlns:a16="http://schemas.microsoft.com/office/drawing/2014/main" id="{4F9F89A8-3924-4D15-9E69-00FB7E0F9096}"/>
              </a:ext>
            </a:extLst>
          </p:cNvPr>
          <p:cNvCxnSpPr/>
          <p:nvPr/>
        </p:nvCxnSpPr>
        <p:spPr bwMode="auto">
          <a:xfrm>
            <a:off x="3236907" y="3192573"/>
            <a:ext cx="980839" cy="370242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5" name="Graphic 44" descr="Woman with ribbon on hair">
            <a:extLst>
              <a:ext uri="{FF2B5EF4-FFF2-40B4-BE49-F238E27FC236}">
                <a16:creationId xmlns:a16="http://schemas.microsoft.com/office/drawing/2014/main" id="{2B6FBC01-D0CF-4B5B-B3FF-6515D57B15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2420293" y="1602976"/>
            <a:ext cx="896977" cy="1699917"/>
          </a:xfrm>
          <a:prstGeom prst="rect">
            <a:avLst/>
          </a:prstGeom>
        </p:spPr>
      </p:pic>
      <p:cxnSp>
        <p:nvCxnSpPr>
          <p:cNvPr id="86" name="直接箭头连接符 10">
            <a:extLst>
              <a:ext uri="{FF2B5EF4-FFF2-40B4-BE49-F238E27FC236}">
                <a16:creationId xmlns:a16="http://schemas.microsoft.com/office/drawing/2014/main" id="{8D14A9E6-775C-4E3D-A48E-31CB9F7D1D3E}"/>
              </a:ext>
            </a:extLst>
          </p:cNvPr>
          <p:cNvCxnSpPr/>
          <p:nvPr/>
        </p:nvCxnSpPr>
        <p:spPr bwMode="auto">
          <a:xfrm flipV="1">
            <a:off x="1627215" y="3712088"/>
            <a:ext cx="2420780" cy="386495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13">
            <a:extLst>
              <a:ext uri="{FF2B5EF4-FFF2-40B4-BE49-F238E27FC236}">
                <a16:creationId xmlns:a16="http://schemas.microsoft.com/office/drawing/2014/main" id="{143C1E60-773A-4249-AB31-D999BD3BB7A4}"/>
              </a:ext>
            </a:extLst>
          </p:cNvPr>
          <p:cNvCxnSpPr/>
          <p:nvPr/>
        </p:nvCxnSpPr>
        <p:spPr bwMode="auto">
          <a:xfrm flipV="1">
            <a:off x="1330793" y="3261065"/>
            <a:ext cx="932763" cy="479453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463178C8-6BCF-40CE-9443-D31E205A19DA}"/>
              </a:ext>
            </a:extLst>
          </p:cNvPr>
          <p:cNvSpPr txBox="1"/>
          <p:nvPr/>
        </p:nvSpPr>
        <p:spPr>
          <a:xfrm>
            <a:off x="246621" y="4573930"/>
            <a:ext cx="5212035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/>
              <a:t>Inference using RF communication signal</a:t>
            </a:r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246621" y="5230797"/>
            <a:ext cx="5244650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dirty="0" smtClean="0"/>
              <a:t>Reuse </a:t>
            </a:r>
            <a:r>
              <a:rPr lang="en-US" b="1" dirty="0" smtClean="0"/>
              <a:t>spectrum</a:t>
            </a:r>
            <a:r>
              <a:rPr lang="en-US" dirty="0" smtClean="0"/>
              <a:t>, </a:t>
            </a:r>
            <a:r>
              <a:rPr lang="en-US" b="1" dirty="0" smtClean="0"/>
              <a:t>devices and protocols to perform both communication and sensing.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6220495" y="5245447"/>
            <a:ext cx="5721598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b="1" dirty="0" smtClean="0"/>
              <a:t>Extra processing </a:t>
            </a:r>
            <a:r>
              <a:rPr lang="en-US" dirty="0" smtClean="0"/>
              <a:t>required to acquire multi-dimensional data</a:t>
            </a:r>
          </a:p>
        </p:txBody>
      </p:sp>
    </p:spTree>
    <p:extLst>
      <p:ext uri="{BB962C8B-B14F-4D97-AF65-F5344CB8AC3E}">
        <p14:creationId xmlns:p14="http://schemas.microsoft.com/office/powerpoint/2010/main" val="28062420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5" grpId="0"/>
      <p:bldP spid="76" grpId="0"/>
      <p:bldP spid="79" grpId="0" animBg="1"/>
      <p:bldP spid="10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0" y="212660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noProof="0" dirty="0" smtClean="0">
                <a:solidFill>
                  <a:prstClr val="white"/>
                </a:solidFill>
                <a:latin typeface="맑은 고딕"/>
              </a:rPr>
              <a:t>Conclusion and Future work.. 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743135" y="4932721"/>
            <a:ext cx="1662284" cy="996169"/>
          </a:xfrm>
          <a:prstGeom prst="rect">
            <a:avLst/>
          </a:prstGeom>
        </p:spPr>
        <p:txBody>
          <a:bodyPr vert="horz" lIns="0" tIns="39832" rIns="79659" bIns="39832" rtlCol="0">
            <a:noAutofit/>
          </a:bodyPr>
          <a:lstStyle>
            <a:lvl1pPr marL="199164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8323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 pitchFamily="34" charset="0"/>
              <a:buChar char="-"/>
              <a:defRPr lang="en-US" altLang="en-US" sz="15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97485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6648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5809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IN" sz="2400" b="1" dirty="0" smtClean="0"/>
              <a:t>Thank you.</a:t>
            </a: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Questions </a:t>
            </a:r>
            <a:r>
              <a:rPr lang="en-IN" sz="2400" b="1" dirty="0" smtClean="0"/>
              <a:t>?</a:t>
            </a:r>
          </a:p>
          <a:p>
            <a:endParaRPr lang="en-IN" sz="24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543840" y="6191408"/>
            <a:ext cx="8646907" cy="391886"/>
          </a:xfrm>
          <a:prstGeom prst="rect">
            <a:avLst/>
          </a:prstGeom>
        </p:spPr>
        <p:txBody>
          <a:bodyPr vert="horz" lIns="0" tIns="39832" rIns="79659" bIns="39832" rtlCol="0">
            <a:noAutofit/>
          </a:bodyPr>
          <a:lstStyle>
            <a:lvl1pPr marL="199164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8323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 pitchFamily="34" charset="0"/>
              <a:buChar char="-"/>
              <a:defRPr lang="en-US" altLang="en-US" sz="15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97485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6648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5809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IN" sz="1800" b="1" i="1" dirty="0" smtClean="0"/>
              <a:t>We thank the NIST, USA and ITU challenge team for providing this exciting  problem.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302852" y="946361"/>
                <a:ext cx="8727839" cy="1659044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IN" sz="2000" b="1" u="sng" dirty="0"/>
                  <a:t>Observations</a:t>
                </a:r>
                <a:r>
                  <a:rPr lang="en-IN" u="sng" dirty="0" smtClean="0"/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dirty="0"/>
                  <a:t>The ML model </a:t>
                </a:r>
                <a:r>
                  <a:rPr lang="en-IN" b="1" dirty="0"/>
                  <a:t>proposed</a:t>
                </a:r>
                <a:r>
                  <a:rPr lang="en-IN" dirty="0"/>
                  <a:t> returns </a:t>
                </a:r>
                <a:r>
                  <a:rPr lang="en-IN" b="1" dirty="0" smtClean="0"/>
                  <a:t>LIDAR-like </a:t>
                </a:r>
                <a:r>
                  <a:rPr lang="en-IN" b="1" dirty="0"/>
                  <a:t>high resolution </a:t>
                </a:r>
                <a:r>
                  <a:rPr lang="en-IN" dirty="0"/>
                  <a:t>point clouds</a:t>
                </a:r>
                <a:r>
                  <a:rPr lang="en-IN" dirty="0" smtClean="0"/>
                  <a:t>.</a:t>
                </a:r>
                <a:endParaRPr lang="en-I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b="1" dirty="0"/>
                  <a:t>Change in perception </a:t>
                </a:r>
                <a:r>
                  <a:rPr lang="en-IN" b="1" dirty="0" smtClean="0"/>
                  <a:t>of room </a:t>
                </a:r>
                <a:r>
                  <a:rPr lang="en-IN" dirty="0" smtClean="0"/>
                  <a:t>across </a:t>
                </a:r>
                <a:r>
                  <a:rPr lang="en-IN" dirty="0"/>
                  <a:t>locations, is nicely </a:t>
                </a:r>
                <a:r>
                  <a:rPr lang="en-IN" b="1" dirty="0" smtClean="0"/>
                  <a:t>captured in the predictions</a:t>
                </a:r>
                <a:r>
                  <a:rPr lang="en-IN" dirty="0" smtClean="0"/>
                  <a:t>.</a:t>
                </a:r>
                <a:endParaRPr lang="en-IN" u="sng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 smtClean="0">
                    <a:solidFill>
                      <a:schemeClr val="tx1"/>
                    </a:solidFill>
                  </a:rPr>
                  <a:t>Average </a:t>
                </a:r>
                <a:r>
                  <a:rPr lang="en-IN" b="1" dirty="0"/>
                  <a:t>C</a:t>
                </a:r>
                <a:r>
                  <a:rPr lang="en-IN" b="1" dirty="0" smtClean="0">
                    <a:solidFill>
                      <a:schemeClr val="tx1"/>
                    </a:solidFill>
                  </a:rPr>
                  <a:t>hamfer </a:t>
                </a:r>
                <a:r>
                  <a:rPr lang="en-IN" b="1" dirty="0">
                    <a:solidFill>
                      <a:schemeClr val="tx1"/>
                    </a:solidFill>
                  </a:rPr>
                  <a:t>distance = 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I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I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which is </a:t>
                </a:r>
                <a:r>
                  <a:rPr lang="en-IN" b="1" dirty="0">
                    <a:solidFill>
                      <a:schemeClr val="tx1"/>
                    </a:solidFill>
                  </a:rPr>
                  <a:t>good</a:t>
                </a:r>
                <a:r>
                  <a:rPr lang="en-IN" dirty="0">
                    <a:solidFill>
                      <a:schemeClr val="tx1"/>
                    </a:solidFill>
                  </a:rPr>
                  <a:t> for the room of size   ̴16 m x 16 m x 4 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chemeClr val="tx1"/>
                    </a:solidFill>
                  </a:rPr>
                  <a:t>Average </a:t>
                </a:r>
                <a:r>
                  <a:rPr lang="en-IN" b="1" dirty="0">
                    <a:solidFill>
                      <a:schemeClr val="tx1"/>
                    </a:solidFill>
                  </a:rPr>
                  <a:t>Chamfer distance = 1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I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for the samples which are closer to the </a:t>
                </a:r>
                <a:r>
                  <a:rPr lang="en-IN" dirty="0" err="1">
                    <a:solidFill>
                      <a:schemeClr val="tx1"/>
                    </a:solidFill>
                  </a:rPr>
                  <a:t>Tx</a:t>
                </a:r>
                <a:r>
                  <a:rPr lang="en-IN" dirty="0" smtClean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852" y="946361"/>
                <a:ext cx="8727839" cy="1659044"/>
              </a:xfrm>
              <a:prstGeom prst="rect">
                <a:avLst/>
              </a:prstGeom>
              <a:blipFill>
                <a:blip r:embed="rId3"/>
                <a:stretch>
                  <a:fillRect l="-698" t="-1460" r="-698" b="-474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302852" y="3162098"/>
            <a:ext cx="5873804" cy="150810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u="sng" dirty="0" smtClean="0"/>
              <a:t>Future </a:t>
            </a:r>
            <a:r>
              <a:rPr lang="en-IN" sz="2000" b="1" u="sng" dirty="0"/>
              <a:t>Work </a:t>
            </a:r>
            <a:r>
              <a:rPr lang="en-IN" u="sng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Train the network with higher resolution input </a:t>
            </a:r>
            <a:r>
              <a:rPr lang="en-IN" dirty="0" smtClean="0"/>
              <a:t>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Experiment with the Voxel grid </a:t>
            </a:r>
            <a:r>
              <a:rPr lang="en-IN" dirty="0" smtClean="0"/>
              <a:t>size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Global </a:t>
            </a:r>
            <a:r>
              <a:rPr lang="en-IN" dirty="0"/>
              <a:t>training inclusive of all the locations </a:t>
            </a: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Train </a:t>
            </a:r>
            <a:r>
              <a:rPr lang="en-IN" dirty="0"/>
              <a:t>using </a:t>
            </a:r>
            <a:r>
              <a:rPr lang="en-IN" dirty="0" err="1"/>
              <a:t>Tx</a:t>
            </a:r>
            <a:r>
              <a:rPr lang="en-IN" dirty="0"/>
              <a:t> perspective along with Rx perspective </a:t>
            </a:r>
          </a:p>
        </p:txBody>
      </p:sp>
    </p:spTree>
    <p:extLst>
      <p:ext uri="{BB962C8B-B14F-4D97-AF65-F5344CB8AC3E}">
        <p14:creationId xmlns:p14="http://schemas.microsoft.com/office/powerpoint/2010/main" val="28739195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Problem statement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Problem statement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7211" y="5918853"/>
            <a:ext cx="10476074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Challenge</a:t>
            </a:r>
            <a:r>
              <a:rPr lang="en-US" sz="2400" dirty="0" smtClean="0"/>
              <a:t> : Estimate the depth map of the environment at each receiver position, using mm-wave signals + ML.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68CF268-06F5-4B22-82BB-58F265F2A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710" y="3318535"/>
            <a:ext cx="1918731" cy="1439049"/>
          </a:xfrm>
          <a:prstGeom prst="rect">
            <a:avLst/>
          </a:prstGeom>
          <a:solidFill>
            <a:schemeClr val="accent4"/>
          </a:solidFill>
          <a:ln w="28575">
            <a:solidFill>
              <a:srgbClr val="FFC000"/>
            </a:solidFill>
          </a:ln>
        </p:spPr>
      </p:pic>
      <p:grpSp>
        <p:nvGrpSpPr>
          <p:cNvPr id="2" name="Group 1"/>
          <p:cNvGrpSpPr/>
          <p:nvPr/>
        </p:nvGrpSpPr>
        <p:grpSpPr>
          <a:xfrm rot="5400000">
            <a:off x="4524617" y="120602"/>
            <a:ext cx="2032375" cy="3324098"/>
            <a:chOff x="6788492" y="737254"/>
            <a:chExt cx="2874265" cy="4147231"/>
          </a:xfrm>
        </p:grpSpPr>
        <p:pic>
          <p:nvPicPr>
            <p:cNvPr id="36" name="Picture 8" descr="New_map_TX1_ITU_Challenge.png">
              <a:extLst>
                <a:ext uri="{FF2B5EF4-FFF2-40B4-BE49-F238E27FC236}">
                  <a16:creationId xmlns:a16="http://schemas.microsoft.com/office/drawing/2014/main" id="{2019B492-1016-4D9F-B030-C670AE2B0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8492" y="737254"/>
              <a:ext cx="2874265" cy="4147231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3771EF5-A1D6-487E-897B-EA7DDFB4AE59}"/>
                </a:ext>
              </a:extLst>
            </p:cNvPr>
            <p:cNvSpPr/>
            <p:nvPr/>
          </p:nvSpPr>
          <p:spPr>
            <a:xfrm rot="16200000">
              <a:off x="7937437" y="1010571"/>
              <a:ext cx="576375" cy="4480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RX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6CC8BE3-30A6-4C30-8730-59573604D6DA}"/>
                </a:ext>
              </a:extLst>
            </p:cNvPr>
            <p:cNvSpPr/>
            <p:nvPr/>
          </p:nvSpPr>
          <p:spPr>
            <a:xfrm rot="16200000">
              <a:off x="7371796" y="3930007"/>
              <a:ext cx="582440" cy="4480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TX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229936" y="1015502"/>
            <a:ext cx="2687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One fixed transmitter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756161" y="1624232"/>
            <a:ext cx="2590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 smtClean="0"/>
              <a:t>One moving receiver</a:t>
            </a:r>
            <a:endParaRPr lang="en-US" dirty="0"/>
          </a:p>
        </p:txBody>
      </p:sp>
      <p:sp>
        <p:nvSpPr>
          <p:cNvPr id="35" name="Content Placeholder 1"/>
          <p:cNvSpPr txBox="1">
            <a:spLocks/>
          </p:cNvSpPr>
          <p:nvPr/>
        </p:nvSpPr>
        <p:spPr>
          <a:xfrm>
            <a:off x="178772" y="2821051"/>
            <a:ext cx="11197884" cy="390662"/>
          </a:xfrm>
          <a:prstGeom prst="rect">
            <a:avLst/>
          </a:prstGeom>
        </p:spPr>
        <p:txBody>
          <a:bodyPr vert="horz" lIns="0" tIns="39832" rIns="79659" bIns="39832" rtlCol="0">
            <a:normAutofit/>
          </a:bodyPr>
          <a:lstStyle>
            <a:lvl1pPr marL="199164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8323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 pitchFamily="34" charset="0"/>
              <a:buChar char="-"/>
              <a:defRPr lang="en-US" altLang="en-US" sz="15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97485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6648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5809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 smtClean="0"/>
              <a:t>ML Model</a:t>
            </a:r>
            <a:r>
              <a:rPr lang="en-IN" sz="1800" dirty="0" smtClean="0"/>
              <a:t> :</a:t>
            </a:r>
          </a:p>
          <a:p>
            <a:endParaRPr lang="en-IN" dirty="0"/>
          </a:p>
        </p:txBody>
      </p:sp>
      <p:grpSp>
        <p:nvGrpSpPr>
          <p:cNvPr id="13" name="Group 12"/>
          <p:cNvGrpSpPr/>
          <p:nvPr/>
        </p:nvGrpSpPr>
        <p:grpSpPr>
          <a:xfrm>
            <a:off x="1963973" y="3478344"/>
            <a:ext cx="8267148" cy="2295745"/>
            <a:chOff x="1963973" y="3478344"/>
            <a:chExt cx="8267148" cy="2295745"/>
          </a:xfrm>
        </p:grpSpPr>
        <p:grpSp>
          <p:nvGrpSpPr>
            <p:cNvPr id="49" name="Group 48"/>
            <p:cNvGrpSpPr/>
            <p:nvPr/>
          </p:nvGrpSpPr>
          <p:grpSpPr>
            <a:xfrm>
              <a:off x="3619855" y="3478344"/>
              <a:ext cx="6596707" cy="2295745"/>
              <a:chOff x="3062509" y="2848053"/>
              <a:chExt cx="6651476" cy="2295745"/>
            </a:xfrm>
            <a:noFill/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5E4FE774-33CD-48B5-8D09-00E4BD38AD57}"/>
                  </a:ext>
                </a:extLst>
              </p:cNvPr>
              <p:cNvCxnSpPr>
                <a:cxnSpLocks/>
                <a:stCxn id="32" idx="3"/>
              </p:cNvCxnSpPr>
              <p:nvPr/>
            </p:nvCxnSpPr>
            <p:spPr bwMode="auto">
              <a:xfrm>
                <a:off x="6183607" y="4667045"/>
                <a:ext cx="1762262" cy="24244"/>
              </a:xfrm>
              <a:prstGeom prst="straightConnector1">
                <a:avLst/>
              </a:prstGeom>
              <a:grp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4804A03B-44BF-40E9-A624-482C7BEDAA28}"/>
                  </a:ext>
                </a:extLst>
              </p:cNvPr>
              <p:cNvCxnSpPr>
                <a:stCxn id="41" idx="3"/>
                <a:endCxn id="32" idx="1"/>
              </p:cNvCxnSpPr>
              <p:nvPr/>
            </p:nvCxnSpPr>
            <p:spPr>
              <a:xfrm>
                <a:off x="3062509" y="4667045"/>
                <a:ext cx="1575465" cy="0"/>
              </a:xfrm>
              <a:prstGeom prst="straightConnector1">
                <a:avLst/>
              </a:prstGeom>
              <a:grp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E8B0734-DBBF-492C-BC9E-2D098B95A74A}"/>
                  </a:ext>
                </a:extLst>
              </p:cNvPr>
              <p:cNvSpPr/>
              <p:nvPr/>
            </p:nvSpPr>
            <p:spPr bwMode="auto">
              <a:xfrm>
                <a:off x="4637974" y="4190291"/>
                <a:ext cx="1545633" cy="9535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91440" rIns="91440" rtlCol="0" anchor="ctr"/>
              <a:lstStyle/>
              <a:p>
                <a:pPr algn="ctr" defTabSz="457200"/>
                <a:r>
                  <a:rPr lang="en-US" sz="1600" b="1" kern="0" dirty="0">
                    <a:solidFill>
                      <a:prstClr val="black"/>
                    </a:solidFill>
                    <a:latin typeface="Calibri" panose="020F0502020204030204"/>
                  </a:rPr>
                  <a:t>Trained Model</a:t>
                </a:r>
              </a:p>
            </p:txBody>
          </p:sp>
          <p:pic>
            <p:nvPicPr>
              <p:cNvPr id="34" name="Picture 7">
                <a:extLst>
                  <a:ext uri="{FF2B5EF4-FFF2-40B4-BE49-F238E27FC236}">
                    <a16:creationId xmlns:a16="http://schemas.microsoft.com/office/drawing/2014/main" id="{6F897232-C5CE-4910-A305-0AC692800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95254" y="2848053"/>
                <a:ext cx="1918731" cy="1262288"/>
              </a:xfrm>
              <a:prstGeom prst="rect">
                <a:avLst/>
              </a:prstGeom>
              <a:grpFill/>
              <a:ln w="38100" cap="sq">
                <a:noFill/>
                <a:prstDash val="solid"/>
                <a:miter lim="800000"/>
              </a:ln>
              <a:effectLst/>
            </p:spPr>
          </p:pic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000A6A6-B2B1-4F15-9FD1-7A74E6AC831C}"/>
                </a:ext>
              </a:extLst>
            </p:cNvPr>
            <p:cNvSpPr/>
            <p:nvPr/>
          </p:nvSpPr>
          <p:spPr bwMode="auto">
            <a:xfrm>
              <a:off x="1963973" y="4884993"/>
              <a:ext cx="1655882" cy="82468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lIns="68580" rIns="68580" rtlCol="0" anchor="ctr"/>
            <a:lstStyle/>
            <a:p>
              <a:pPr algn="ctr" defTabSz="914400"/>
              <a:r>
                <a:rPr lang="en-US" sz="1400" b="1" kern="0" dirty="0">
                  <a:solidFill>
                    <a:prstClr val="black"/>
                  </a:solidFill>
                </a:rPr>
                <a:t>Input Data</a:t>
              </a:r>
              <a:r>
                <a:rPr lang="en-US" sz="1400" b="1" kern="0" dirty="0" smtClean="0">
                  <a:solidFill>
                    <a:prstClr val="black"/>
                  </a:solidFill>
                </a:rPr>
                <a:t>:</a:t>
              </a:r>
            </a:p>
            <a:p>
              <a:pPr algn="ctr" defTabSz="914400"/>
              <a:r>
                <a:rPr lang="en-US" sz="1400" b="1" kern="0" dirty="0" smtClean="0">
                  <a:solidFill>
                    <a:prstClr val="black"/>
                  </a:solidFill>
                </a:rPr>
                <a:t> </a:t>
              </a:r>
              <a:r>
                <a:rPr lang="en-US" sz="1400" b="1" kern="0" dirty="0">
                  <a:solidFill>
                    <a:prstClr val="black"/>
                  </a:solidFill>
                </a:rPr>
                <a:t>Training RF Dataset</a:t>
              </a:r>
              <a:endParaRPr lang="en-US" sz="1400" b="1" kern="0" baseline="30000" dirty="0">
                <a:solidFill>
                  <a:prstClr val="black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E3618DE-78E8-453E-8F2E-2E56686BA8FC}"/>
                </a:ext>
              </a:extLst>
            </p:cNvPr>
            <p:cNvSpPr/>
            <p:nvPr/>
          </p:nvSpPr>
          <p:spPr bwMode="auto">
            <a:xfrm>
              <a:off x="8463005" y="4949806"/>
              <a:ext cx="1768116" cy="6285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91440" rIns="91440" rtlCol="0" anchor="ctr"/>
            <a:lstStyle/>
            <a:p>
              <a:pPr algn="ctr" defTabSz="457200">
                <a:defRPr/>
              </a:pPr>
              <a:r>
                <a:rPr lang="en-US" sz="1400" b="1" kern="0" dirty="0">
                  <a:solidFill>
                    <a:prstClr val="black"/>
                  </a:solidFill>
                  <a:latin typeface="Calibri" panose="020F0502020204030204"/>
                </a:rPr>
                <a:t>Output: LiDAR Point Clouds </a:t>
              </a:r>
              <a:endParaRPr kumimoji="0" lang="en-US" sz="1400" b="1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8" name="Curved Connector 7"/>
          <p:cNvCxnSpPr/>
          <p:nvPr/>
        </p:nvCxnSpPr>
        <p:spPr>
          <a:xfrm rot="10800000">
            <a:off x="6439093" y="1384835"/>
            <a:ext cx="317070" cy="239399"/>
          </a:xfrm>
          <a:prstGeom prst="curvedConnector3">
            <a:avLst>
              <a:gd name="adj1" fmla="val 6114"/>
            </a:avLst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urved Connector 42"/>
          <p:cNvCxnSpPr/>
          <p:nvPr/>
        </p:nvCxnSpPr>
        <p:spPr>
          <a:xfrm rot="10800000" flipV="1">
            <a:off x="6439094" y="1964697"/>
            <a:ext cx="365115" cy="185547"/>
          </a:xfrm>
          <a:prstGeom prst="curvedConnector3">
            <a:avLst>
              <a:gd name="adj1" fmla="val 3723"/>
            </a:avLst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832498" y="2993514"/>
            <a:ext cx="200221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300" b="1" dirty="0" smtClean="0"/>
              <a:t>Channel </a:t>
            </a:r>
            <a:r>
              <a:rPr lang="en-IN" sz="1300" b="1" dirty="0"/>
              <a:t>Impulse </a:t>
            </a:r>
            <a:r>
              <a:rPr lang="en-IN" sz="1300" b="1" dirty="0" smtClean="0"/>
              <a:t>response</a:t>
            </a:r>
            <a:endParaRPr lang="en-IN" sz="1300" b="1" dirty="0"/>
          </a:p>
        </p:txBody>
      </p:sp>
      <p:sp>
        <p:nvSpPr>
          <p:cNvPr id="44" name="Content Placeholder 1"/>
          <p:cNvSpPr txBox="1">
            <a:spLocks/>
          </p:cNvSpPr>
          <p:nvPr/>
        </p:nvSpPr>
        <p:spPr>
          <a:xfrm>
            <a:off x="178772" y="855927"/>
            <a:ext cx="11197884" cy="390662"/>
          </a:xfrm>
          <a:prstGeom prst="rect">
            <a:avLst/>
          </a:prstGeom>
        </p:spPr>
        <p:txBody>
          <a:bodyPr vert="horz" lIns="0" tIns="39832" rIns="79659" bIns="39832" rtlCol="0">
            <a:normAutofit/>
          </a:bodyPr>
          <a:lstStyle>
            <a:lvl1pPr marL="199164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8323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 pitchFamily="34" charset="0"/>
              <a:buChar char="-"/>
              <a:defRPr lang="en-US" altLang="en-US" sz="15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97485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6648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5809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 smtClean="0"/>
              <a:t>Setup </a:t>
            </a:r>
            <a:r>
              <a:rPr lang="en-IN" sz="1800" dirty="0" smtClean="0"/>
              <a:t>:</a:t>
            </a:r>
          </a:p>
          <a:p>
            <a:endParaRPr lang="en-IN" dirty="0"/>
          </a:p>
        </p:txBody>
      </p:sp>
      <p:sp>
        <p:nvSpPr>
          <p:cNvPr id="20" name="Rectangle 19"/>
          <p:cNvSpPr/>
          <p:nvPr/>
        </p:nvSpPr>
        <p:spPr>
          <a:xfrm>
            <a:off x="1854832" y="2987272"/>
            <a:ext cx="1957549" cy="302208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3898797" y="3154833"/>
            <a:ext cx="36903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b="1" dirty="0" smtClean="0"/>
              <a:t>TX/RX </a:t>
            </a:r>
          </a:p>
          <a:p>
            <a:pPr lvl="1" algn="ctr"/>
            <a:r>
              <a:rPr lang="en-US" b="1" dirty="0" smtClean="0"/>
              <a:t>Location &amp; Orientation </a:t>
            </a:r>
            <a:r>
              <a:rPr lang="en-US" b="1" dirty="0" smtClean="0">
                <a:solidFill>
                  <a:srgbClr val="FF0000"/>
                </a:solidFill>
              </a:rPr>
              <a:t>Unknown</a:t>
            </a:r>
            <a:r>
              <a:rPr lang="en-US" b="1" dirty="0" smtClean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3807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5" grpId="0"/>
      <p:bldP spid="19" grpId="0"/>
      <p:bldP spid="20" grpId="0" animBg="1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Solution outline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9226" y="5531168"/>
            <a:ext cx="10476074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Solution : </a:t>
            </a:r>
            <a:r>
              <a:rPr lang="en-US" sz="2400" dirty="0"/>
              <a:t>At each RX </a:t>
            </a:r>
            <a:r>
              <a:rPr lang="en-US" sz="2400" dirty="0" smtClean="0"/>
              <a:t>location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Transform bi-static </a:t>
            </a:r>
            <a:r>
              <a:rPr lang="en-US" sz="2400" dirty="0" smtClean="0"/>
              <a:t>RF </a:t>
            </a:r>
            <a:r>
              <a:rPr lang="en-US" sz="2400" dirty="0"/>
              <a:t>data to mono-static format.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Train ML model by fitting it to similarly structured LiDAR ground truth.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988281" y="1957176"/>
            <a:ext cx="2613734" cy="1021201"/>
            <a:chOff x="559753" y="3328659"/>
            <a:chExt cx="2613734" cy="102120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6337" y="3567268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cxnSp>
          <p:nvCxnSpPr>
            <p:cNvPr id="21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 flipV="1">
              <a:off x="914693" y="3328659"/>
              <a:ext cx="950533" cy="427899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42716" y="3817857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sp>
          <p:nvSpPr>
            <p:cNvPr id="26" name="Rectangle 25"/>
            <p:cNvSpPr/>
            <p:nvPr/>
          </p:nvSpPr>
          <p:spPr>
            <a:xfrm>
              <a:off x="2831727" y="4088250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/>
                <a:t>RX</a:t>
              </a:r>
              <a:endParaRPr lang="en-IN" sz="1200" b="1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59753" y="3846361"/>
              <a:ext cx="33214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 smtClean="0"/>
                <a:t>TX</a:t>
              </a:r>
              <a:endParaRPr lang="en-IN" sz="1200" b="1" dirty="0"/>
            </a:p>
          </p:txBody>
        </p:sp>
        <p:cxnSp>
          <p:nvCxnSpPr>
            <p:cNvPr id="30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>
              <a:off x="1945064" y="3328659"/>
              <a:ext cx="811726" cy="671181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箭头连接符 10">
              <a:extLst>
                <a:ext uri="{FF2B5EF4-FFF2-40B4-BE49-F238E27FC236}">
                  <a16:creationId xmlns:a16="http://schemas.microsoft.com/office/drawing/2014/main" id="{160A4CB1-16A9-4701-BD8D-93A8A41CCA36}"/>
                </a:ext>
              </a:extLst>
            </p:cNvPr>
            <p:cNvCxnSpPr/>
            <p:nvPr/>
          </p:nvCxnSpPr>
          <p:spPr bwMode="auto">
            <a:xfrm>
              <a:off x="1082609" y="3898715"/>
              <a:ext cx="1483467" cy="131416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190580" y="3827912"/>
            <a:ext cx="1422162" cy="1044945"/>
            <a:chOff x="7327025" y="3271897"/>
            <a:chExt cx="1422162" cy="104494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9243" y="3805261"/>
              <a:ext cx="353887" cy="353887"/>
            </a:xfrm>
            <a:prstGeom prst="rect">
              <a:avLst/>
            </a:prstGeom>
          </p:spPr>
        </p:pic>
        <p:cxnSp>
          <p:nvCxnSpPr>
            <p:cNvPr id="42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 flipH="1" flipV="1">
              <a:off x="7429902" y="3271897"/>
              <a:ext cx="731960" cy="618935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8199036" y="4055232"/>
              <a:ext cx="55015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 smtClean="0"/>
                <a:t>TX/RX</a:t>
              </a:r>
              <a:endParaRPr lang="en-IN" sz="1050" b="1" dirty="0"/>
            </a:p>
          </p:txBody>
        </p:sp>
        <p:cxnSp>
          <p:nvCxnSpPr>
            <p:cNvPr id="47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>
              <a:off x="7327025" y="3332514"/>
              <a:ext cx="811726" cy="671181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5B29B357-01EF-4E50-825A-5AB31CC29B8C}"/>
              </a:ext>
            </a:extLst>
          </p:cNvPr>
          <p:cNvSpPr/>
          <p:nvPr/>
        </p:nvSpPr>
        <p:spPr bwMode="auto">
          <a:xfrm>
            <a:off x="589226" y="3771285"/>
            <a:ext cx="5128873" cy="1175182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Connector: Elbow 9">
            <a:extLst>
              <a:ext uri="{FF2B5EF4-FFF2-40B4-BE49-F238E27FC236}">
                <a16:creationId xmlns:a16="http://schemas.microsoft.com/office/drawing/2014/main" id="{0CCA25E8-5775-41B2-8D1E-C96B4D4AE3C6}"/>
              </a:ext>
            </a:extLst>
          </p:cNvPr>
          <p:cNvCxnSpPr>
            <a:cxnSpLocks/>
            <a:stCxn id="76" idx="3"/>
            <a:endCxn id="38" idx="0"/>
          </p:cNvCxnSpPr>
          <p:nvPr/>
        </p:nvCxnSpPr>
        <p:spPr>
          <a:xfrm>
            <a:off x="5723379" y="2428565"/>
            <a:ext cx="2306528" cy="559435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Connector: Elbow 10">
            <a:extLst>
              <a:ext uri="{FF2B5EF4-FFF2-40B4-BE49-F238E27FC236}">
                <a16:creationId xmlns:a16="http://schemas.microsoft.com/office/drawing/2014/main" id="{6C7EFB9F-30DF-4E2A-8474-51C47E316F2A}"/>
              </a:ext>
            </a:extLst>
          </p:cNvPr>
          <p:cNvCxnSpPr>
            <a:cxnSpLocks/>
            <a:stCxn id="38" idx="2"/>
            <a:endCxn id="63" idx="3"/>
          </p:cNvCxnSpPr>
          <p:nvPr/>
        </p:nvCxnSpPr>
        <p:spPr>
          <a:xfrm rot="5400000">
            <a:off x="6524369" y="2853338"/>
            <a:ext cx="699268" cy="2311808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000A6A6-B2B1-4F15-9FD1-7A74E6AC831C}"/>
              </a:ext>
            </a:extLst>
          </p:cNvPr>
          <p:cNvSpPr/>
          <p:nvPr/>
        </p:nvSpPr>
        <p:spPr bwMode="auto">
          <a:xfrm>
            <a:off x="599500" y="1591167"/>
            <a:ext cx="5123879" cy="1674795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 defTabSz="914400"/>
            <a:endParaRPr lang="en-US" sz="1200" b="1" kern="0" baseline="30000" dirty="0">
              <a:solidFill>
                <a:prstClr val="black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430523" y="2898182"/>
            <a:ext cx="138796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1200" b="1" kern="0" baseline="30000" dirty="0">
              <a:solidFill>
                <a:prstClr val="black"/>
              </a:solidFill>
            </a:endParaRPr>
          </a:p>
        </p:txBody>
      </p:sp>
      <p:cxnSp>
        <p:nvCxnSpPr>
          <p:cNvPr id="83" name="Straight Arrow Connector 82"/>
          <p:cNvCxnSpPr>
            <a:stCxn id="70" idx="3"/>
          </p:cNvCxnSpPr>
          <p:nvPr/>
        </p:nvCxnSpPr>
        <p:spPr>
          <a:xfrm>
            <a:off x="3926230" y="2337849"/>
            <a:ext cx="221776" cy="3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5" name="Picture 84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1244" y="2441128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sp>
        <p:nvSpPr>
          <p:cNvPr id="86" name="Rectangle 85"/>
          <p:cNvSpPr/>
          <p:nvPr/>
        </p:nvSpPr>
        <p:spPr>
          <a:xfrm>
            <a:off x="5260255" y="2711521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/>
              <a:t>RX</a:t>
            </a:r>
            <a:endParaRPr lang="en-IN" sz="1200" b="1" dirty="0"/>
          </a:p>
        </p:txBody>
      </p:sp>
      <p:cxnSp>
        <p:nvCxnSpPr>
          <p:cNvPr id="87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4373592" y="1951930"/>
            <a:ext cx="811726" cy="67118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H="1" flipV="1">
            <a:off x="4451170" y="1859540"/>
            <a:ext cx="731960" cy="618935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5B29B357-01EF-4E50-825A-5AB31CC29B8C}"/>
              </a:ext>
            </a:extLst>
          </p:cNvPr>
          <p:cNvSpPr/>
          <p:nvPr/>
        </p:nvSpPr>
        <p:spPr bwMode="auto">
          <a:xfrm>
            <a:off x="637550" y="3995671"/>
            <a:ext cx="1694684" cy="671608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prstClr val="black"/>
                </a:solidFill>
                <a:latin typeface="Calibri" panose="020F0502020204030204"/>
              </a:rPr>
              <a:t>Ground Truth</a:t>
            </a:r>
            <a:r>
              <a:rPr lang="en-US" sz="1400" b="1" kern="0" dirty="0" smtClean="0">
                <a:solidFill>
                  <a:prstClr val="black"/>
                </a:solidFill>
                <a:latin typeface="Calibri" panose="020F0502020204030204"/>
              </a:rPr>
              <a:t>: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b="1" kern="0" dirty="0">
                <a:solidFill>
                  <a:prstClr val="black"/>
                </a:solidFill>
                <a:latin typeface="Calibri" panose="020F0502020204030204"/>
              </a:rPr>
              <a:t>Training LiDAR dataset</a:t>
            </a:r>
            <a:endParaRPr kumimoji="0" lang="en-US" sz="1400" b="1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E1F64B3-EB9D-45F9-9CFC-33109F28C1C2}"/>
              </a:ext>
            </a:extLst>
          </p:cNvPr>
          <p:cNvSpPr/>
          <p:nvPr/>
        </p:nvSpPr>
        <p:spPr bwMode="auto">
          <a:xfrm>
            <a:off x="6934052" y="2988000"/>
            <a:ext cx="2191710" cy="6716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>
              <a:defRPr/>
            </a:pPr>
            <a:r>
              <a:rPr lang="en-US" b="1" kern="0" dirty="0" smtClean="0">
                <a:solidFill>
                  <a:prstClr val="black"/>
                </a:solidFill>
                <a:latin typeface="Calibri" panose="020F0502020204030204"/>
              </a:rPr>
              <a:t>ML Model</a:t>
            </a:r>
            <a:endParaRPr kumimoji="0" lang="en-US" b="1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000A6A6-B2B1-4F15-9FD1-7A74E6AC831C}"/>
              </a:ext>
            </a:extLst>
          </p:cNvPr>
          <p:cNvSpPr/>
          <p:nvPr/>
        </p:nvSpPr>
        <p:spPr bwMode="auto">
          <a:xfrm>
            <a:off x="637550" y="1986705"/>
            <a:ext cx="1562999" cy="6958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 defTabSz="914400"/>
            <a:r>
              <a:rPr lang="en-US" sz="1400" b="1" kern="0" dirty="0">
                <a:solidFill>
                  <a:prstClr val="black"/>
                </a:solidFill>
              </a:rPr>
              <a:t>Input Data</a:t>
            </a:r>
            <a:r>
              <a:rPr lang="en-US" sz="1400" b="1" kern="0" dirty="0" smtClean="0">
                <a:solidFill>
                  <a:prstClr val="black"/>
                </a:solidFill>
              </a:rPr>
              <a:t>:</a:t>
            </a:r>
          </a:p>
          <a:p>
            <a:pPr algn="ctr" defTabSz="914400"/>
            <a:r>
              <a:rPr lang="en-US" sz="1400" b="1" kern="0" dirty="0" smtClean="0">
                <a:solidFill>
                  <a:prstClr val="black"/>
                </a:solidFill>
              </a:rPr>
              <a:t> </a:t>
            </a:r>
            <a:r>
              <a:rPr lang="en-US" sz="1400" b="1" kern="0" dirty="0">
                <a:solidFill>
                  <a:prstClr val="black"/>
                </a:solidFill>
              </a:rPr>
              <a:t>Training RF Dataset</a:t>
            </a:r>
            <a:endParaRPr lang="en-US" sz="1400" b="1" kern="0" baseline="30000" dirty="0">
              <a:solidFill>
                <a:prstClr val="black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00A6A6-B2B1-4F15-9FD1-7A74E6AC831C}"/>
              </a:ext>
            </a:extLst>
          </p:cNvPr>
          <p:cNvSpPr/>
          <p:nvPr/>
        </p:nvSpPr>
        <p:spPr bwMode="auto">
          <a:xfrm>
            <a:off x="2716165" y="1974511"/>
            <a:ext cx="1210065" cy="72667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/>
            <a:r>
              <a:rPr lang="en-US" sz="1200" b="1" kern="0" dirty="0">
                <a:solidFill>
                  <a:prstClr val="black"/>
                </a:solidFill>
              </a:rPr>
              <a:t>Pre-processing</a:t>
            </a:r>
            <a:endParaRPr lang="en-US" sz="1200" b="1" kern="0" baseline="30000" dirty="0">
              <a:solidFill>
                <a:prstClr val="black"/>
              </a:solidFill>
            </a:endParaRPr>
          </a:p>
        </p:txBody>
      </p:sp>
      <p:cxnSp>
        <p:nvCxnSpPr>
          <p:cNvPr id="71" name="Straight Arrow Connector 70"/>
          <p:cNvCxnSpPr>
            <a:stCxn id="41" idx="3"/>
            <a:endCxn id="70" idx="1"/>
          </p:cNvCxnSpPr>
          <p:nvPr/>
        </p:nvCxnSpPr>
        <p:spPr>
          <a:xfrm>
            <a:off x="2200549" y="2334639"/>
            <a:ext cx="515616" cy="3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7" idx="3"/>
            <a:endCxn id="92" idx="1"/>
          </p:cNvCxnSpPr>
          <p:nvPr/>
        </p:nvCxnSpPr>
        <p:spPr>
          <a:xfrm flipV="1">
            <a:off x="2332234" y="4326674"/>
            <a:ext cx="1757035" cy="4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/>
          <a:srcRect t="7494" r="4520"/>
          <a:stretch/>
        </p:blipFill>
        <p:spPr>
          <a:xfrm flipH="1">
            <a:off x="4176501" y="1733914"/>
            <a:ext cx="1469226" cy="1254086"/>
          </a:xfrm>
          <a:prstGeom prst="rect">
            <a:avLst/>
          </a:prstGeom>
        </p:spPr>
      </p:pic>
      <p:pic>
        <p:nvPicPr>
          <p:cNvPr id="43" name="Picture 7">
            <a:extLst>
              <a:ext uri="{FF2B5EF4-FFF2-40B4-BE49-F238E27FC236}">
                <a16:creationId xmlns:a16="http://schemas.microsoft.com/office/drawing/2014/main" id="{6F897232-C5CE-4910-A305-0AC692800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6375" y="3814967"/>
            <a:ext cx="1479352" cy="981311"/>
          </a:xfrm>
          <a:prstGeom prst="rect">
            <a:avLst/>
          </a:prstGeom>
          <a:noFill/>
          <a:ln w="38100" cap="sq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4269895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8" grpId="0" animBg="1"/>
      <p:bldP spid="7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Pre-processing : Spatial Transform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1960611" y="2652941"/>
                <a:ext cx="20262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sz="1400" b="1" i="1" smtClean="0">
                              <a:latin typeface="Cambria Math" panose="02040503050406030204" pitchFamily="18" charset="0"/>
                            </a:rPr>
                            <m:t>𝑪𝑰𝑹</m:t>
                          </m:r>
                        </m:sub>
                      </m:sSub>
                    </m:oMath>
                  </m:oMathPara>
                </a14:m>
                <a:endParaRPr lang="en-IN" sz="1400" b="1" dirty="0" smtClean="0"/>
              </a:p>
              <a:p>
                <a:pPr algn="ctr"/>
                <a:r>
                  <a:rPr lang="en-IN" sz="1400" dirty="0" smtClean="0"/>
                  <a:t>TX Ant x RX Ant x time</a:t>
                </a: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611" y="2652941"/>
                <a:ext cx="2026296" cy="523220"/>
              </a:xfrm>
              <a:prstGeom prst="rect">
                <a:avLst/>
              </a:prstGeom>
              <a:blipFill>
                <a:blip r:embed="rId3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/>
          <p:cNvSpPr/>
          <p:nvPr/>
        </p:nvSpPr>
        <p:spPr>
          <a:xfrm>
            <a:off x="5144101" y="3490667"/>
            <a:ext cx="1967388" cy="10342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4" name="Straight Arrow Connector 73"/>
          <p:cNvCxnSpPr>
            <a:stCxn id="73" idx="3"/>
          </p:cNvCxnSpPr>
          <p:nvPr/>
        </p:nvCxnSpPr>
        <p:spPr>
          <a:xfrm flipV="1">
            <a:off x="7111489" y="4007797"/>
            <a:ext cx="13467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3727552" y="4007797"/>
            <a:ext cx="14165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8369272" y="3823131"/>
                <a:ext cx="25133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dirty="0" smtClean="0"/>
                  <a:t> </a:t>
                </a:r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272" y="3823131"/>
                <a:ext cx="2513332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7" name="Picture 86">
            <a:extLst>
              <a:ext uri="{FF2B5EF4-FFF2-40B4-BE49-F238E27FC236}">
                <a16:creationId xmlns:a16="http://schemas.microsoft.com/office/drawing/2014/main" id="{B1F5DB76-83DA-4A5A-B56B-3769C51DD4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22" r="10531"/>
          <a:stretch/>
        </p:blipFill>
        <p:spPr>
          <a:xfrm>
            <a:off x="7529015" y="688590"/>
            <a:ext cx="4004854" cy="2802077"/>
          </a:xfrm>
          <a:prstGeom prst="rect">
            <a:avLst/>
          </a:prstGeom>
        </p:spPr>
      </p:pic>
      <p:pic>
        <p:nvPicPr>
          <p:cNvPr id="95" name="Graphic 13">
            <a:extLst>
              <a:ext uri="{FF2B5EF4-FFF2-40B4-BE49-F238E27FC236}">
                <a16:creationId xmlns:a16="http://schemas.microsoft.com/office/drawing/2014/main" id="{5E03A2D9-3D87-4910-9895-0AEDFFB82A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31800" t="10856" r="31163"/>
          <a:stretch/>
        </p:blipFill>
        <p:spPr>
          <a:xfrm>
            <a:off x="1010457" y="2739429"/>
            <a:ext cx="908473" cy="1639957"/>
          </a:xfrm>
          <a:prstGeom prst="rect">
            <a:avLst/>
          </a:prstGeom>
        </p:spPr>
      </p:pic>
      <p:sp>
        <p:nvSpPr>
          <p:cNvPr id="96" name="Oval 95">
            <a:extLst>
              <a:ext uri="{FF2B5EF4-FFF2-40B4-BE49-F238E27FC236}">
                <a16:creationId xmlns:a16="http://schemas.microsoft.com/office/drawing/2014/main" id="{888C52C7-BE10-403F-BB2F-B56BFFED861F}"/>
              </a:ext>
            </a:extLst>
          </p:cNvPr>
          <p:cNvSpPr/>
          <p:nvPr/>
        </p:nvSpPr>
        <p:spPr>
          <a:xfrm>
            <a:off x="1646060" y="2662572"/>
            <a:ext cx="149087" cy="172700"/>
          </a:xfrm>
          <a:prstGeom prst="ellipse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1EBCC3CE-2E85-4C01-8E6E-E5332189D4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0611" y="1687700"/>
            <a:ext cx="1984615" cy="1488461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/>
            </a:solidFill>
          </a:ln>
        </p:spPr>
      </p:pic>
      <p:pic>
        <p:nvPicPr>
          <p:cNvPr id="98" name="Graphic 11">
            <a:extLst>
              <a:ext uri="{FF2B5EF4-FFF2-40B4-BE49-F238E27FC236}">
                <a16:creationId xmlns:a16="http://schemas.microsoft.com/office/drawing/2014/main" id="{BD444E4A-7BFA-454D-A769-6732B5462AE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32434" t="10856" r="30529" b="9894"/>
          <a:stretch/>
        </p:blipFill>
        <p:spPr>
          <a:xfrm>
            <a:off x="4132830" y="1708079"/>
            <a:ext cx="955820" cy="1533921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652B09FD-E6EE-4029-8323-A43DA2F9F082}"/>
              </a:ext>
            </a:extLst>
          </p:cNvPr>
          <p:cNvSpPr/>
          <p:nvPr/>
        </p:nvSpPr>
        <p:spPr>
          <a:xfrm>
            <a:off x="4132830" y="1660249"/>
            <a:ext cx="216046" cy="172562"/>
          </a:xfrm>
          <a:prstGeom prst="ellipse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1605231" y="4155596"/>
            <a:ext cx="2695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 smtClean="0"/>
              <a:t>(</a:t>
            </a:r>
            <a:r>
              <a:rPr lang="en-IN" b="1" dirty="0"/>
              <a:t>TX Ant x RX Ant x </a:t>
            </a:r>
            <a:r>
              <a:rPr lang="en-IN" b="1" dirty="0" smtClean="0"/>
              <a:t>Delay)</a:t>
            </a:r>
            <a:endParaRPr lang="en-I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/>
              <p:cNvSpPr/>
              <p:nvPr/>
            </p:nvSpPr>
            <p:spPr>
              <a:xfrm>
                <a:off x="2564865" y="3786264"/>
                <a:ext cx="8177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IN" sz="1400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b="1" dirty="0" smtClean="0"/>
                  <a:t>  </a:t>
                </a:r>
              </a:p>
            </p:txBody>
          </p:sp>
        </mc:Choice>
        <mc:Fallback xmlns="">
          <p:sp>
            <p:nvSpPr>
              <p:cNvPr id="101" name="Rectangle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865" y="3786264"/>
                <a:ext cx="81778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5252580" y="3823131"/>
            <a:ext cx="1791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 smtClean="0"/>
              <a:t>Spatial transform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8780234" y="4155596"/>
            <a:ext cx="215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 smtClean="0"/>
              <a:t>(</a:t>
            </a:r>
            <a:r>
              <a:rPr lang="en-IN" b="1" dirty="0" smtClean="0"/>
              <a:t>AOD x AOA x Delay</a:t>
            </a:r>
            <a:r>
              <a:rPr lang="en-IN" dirty="0" smtClean="0"/>
              <a:t>)</a:t>
            </a:r>
            <a:endParaRPr lang="en-IN" dirty="0"/>
          </a:p>
        </p:txBody>
      </p:sp>
      <p:sp>
        <p:nvSpPr>
          <p:cNvPr id="28" name="Rectangle 27"/>
          <p:cNvSpPr/>
          <p:nvPr/>
        </p:nvSpPr>
        <p:spPr>
          <a:xfrm>
            <a:off x="1943398" y="1358041"/>
            <a:ext cx="2011353" cy="302208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1918930" y="1358041"/>
            <a:ext cx="200221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300" b="1" dirty="0" smtClean="0"/>
              <a:t>Channel </a:t>
            </a:r>
            <a:r>
              <a:rPr lang="en-IN" sz="1300" b="1" dirty="0"/>
              <a:t>Impulse </a:t>
            </a:r>
            <a:r>
              <a:rPr lang="en-IN" sz="1300" b="1" dirty="0" smtClean="0"/>
              <a:t>response</a:t>
            </a:r>
            <a:endParaRPr lang="en-IN" sz="13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573158" y="6221548"/>
            <a:ext cx="7478782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Transforms Communication data to Sensing framework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382653" y="4782981"/>
                <a:ext cx="5859793" cy="132343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 smtClean="0"/>
                  <a:t>Delay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IN" b="1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𝟕𝟔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IN" b="1" i="1">
                        <a:latin typeface="Cambria Math" panose="02040503050406030204" pitchFamily="18" charset="0"/>
                      </a:rPr>
                      <m:t>𝒏𝒔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IN" dirty="0"/>
                      <m:t>⤄</m:t>
                    </m:r>
                  </m:oMath>
                </a14:m>
                <a:r>
                  <a:rPr lang="en-IN" dirty="0" smtClean="0"/>
                  <a:t>  </a:t>
                </a:r>
                <a:r>
                  <a:rPr lang="en-IN" b="1" dirty="0" smtClean="0"/>
                  <a:t>Distance resolution of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𝟏𝟕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IN" b="1" dirty="0" smtClean="0"/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IN" b="1" dirty="0" smtClean="0"/>
                  <a:t>     Horz.Ant </a:t>
                </a:r>
                <a:r>
                  <a:rPr lang="en-IN" b="1" dirty="0"/>
                  <a:t>8   </a:t>
                </a:r>
                <a:r>
                  <a:rPr lang="en-IN" b="1" dirty="0" smtClean="0"/>
                  <a:t>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dirty="0"/>
                      <m:t>⤄</m:t>
                    </m:r>
                  </m:oMath>
                </a14:m>
                <a:r>
                  <a:rPr lang="en-IN" dirty="0" smtClean="0"/>
                  <a:t>  </a:t>
                </a:r>
                <a:r>
                  <a:rPr lang="en-IN" b="1" dirty="0" smtClean="0"/>
                  <a:t>Azimuth</a:t>
                </a:r>
                <a:r>
                  <a:rPr lang="en-IN" dirty="0" smtClean="0"/>
                  <a:t> </a:t>
                </a:r>
                <a:r>
                  <a:rPr lang="en-IN" b="1" dirty="0" smtClean="0"/>
                  <a:t>resolution of 22.5 </a:t>
                </a:r>
                <a:r>
                  <a:rPr lang="en-IN" b="1" baseline="30000" dirty="0" smtClean="0"/>
                  <a:t>o </a:t>
                </a:r>
                <a:r>
                  <a:rPr lang="en-IN" b="1" dirty="0" smtClean="0"/>
                  <a:t>(Avg.)</a:t>
                </a:r>
                <a:r>
                  <a:rPr lang="en-IN" b="1" baseline="30000" dirty="0" smtClean="0"/>
                  <a:t>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IN" b="1" dirty="0" smtClean="0"/>
                  <a:t>      Vert.Ant </a:t>
                </a:r>
                <a:r>
                  <a:rPr lang="en-IN" b="1" dirty="0"/>
                  <a:t>8   </a:t>
                </a:r>
                <a:r>
                  <a:rPr lang="en-IN" b="1" dirty="0" smtClean="0"/>
                  <a:t>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dirty="0"/>
                      <m:t>⤄</m:t>
                    </m:r>
                  </m:oMath>
                </a14:m>
                <a:r>
                  <a:rPr lang="en-IN" dirty="0"/>
                  <a:t>  </a:t>
                </a:r>
                <a:r>
                  <a:rPr lang="en-IN" b="1" dirty="0" smtClean="0"/>
                  <a:t>Elevation</a:t>
                </a:r>
                <a:r>
                  <a:rPr lang="en-IN" dirty="0" smtClean="0"/>
                  <a:t> </a:t>
                </a:r>
                <a:r>
                  <a:rPr lang="en-IN" b="1" dirty="0"/>
                  <a:t>resolution of 22.5 </a:t>
                </a:r>
                <a:r>
                  <a:rPr lang="en-IN" b="1" baseline="30000" dirty="0"/>
                  <a:t>o </a:t>
                </a:r>
                <a:r>
                  <a:rPr lang="en-IN" b="1" dirty="0"/>
                  <a:t>(Avg.)</a:t>
                </a:r>
                <a:r>
                  <a:rPr lang="en-IN" b="1" baseline="30000" dirty="0"/>
                  <a:t> </a:t>
                </a:r>
                <a:endParaRPr lang="en-IN" b="1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653" y="4782981"/>
                <a:ext cx="5859793" cy="1323439"/>
              </a:xfrm>
              <a:prstGeom prst="rect">
                <a:avLst/>
              </a:prstGeom>
              <a:blipFill>
                <a:blip r:embed="rId12"/>
                <a:stretch>
                  <a:fillRect b="-274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5730C158-B7CA-4F23-8AF2-26AC4DBCDB5C}"/>
              </a:ext>
            </a:extLst>
          </p:cNvPr>
          <p:cNvSpPr txBox="1"/>
          <p:nvPr/>
        </p:nvSpPr>
        <p:spPr>
          <a:xfrm>
            <a:off x="1010457" y="2493950"/>
            <a:ext cx="655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8×8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E273B7-3F10-411A-AD7F-CB7773ADF4CA}"/>
              </a:ext>
            </a:extLst>
          </p:cNvPr>
          <p:cNvSpPr txBox="1"/>
          <p:nvPr/>
        </p:nvSpPr>
        <p:spPr>
          <a:xfrm>
            <a:off x="4475108" y="1499498"/>
            <a:ext cx="655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8×8</a:t>
            </a:r>
          </a:p>
        </p:txBody>
      </p:sp>
    </p:spTree>
    <p:extLst>
      <p:ext uri="{BB962C8B-B14F-4D97-AF65-F5344CB8AC3E}">
        <p14:creationId xmlns:p14="http://schemas.microsoft.com/office/powerpoint/2010/main" val="36180692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12" grpId="0"/>
      <p:bldP spid="35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Pre-processing : Spatial Transform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𝑹𝑿</m:t>
                        </m:r>
                      </m:sub>
                    </m:sSub>
                  </m:oMath>
                </a14:m>
                <a:endParaRPr lang="en-IN" b="1" dirty="0" smtClean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b="1" dirty="0" smtClean="0"/>
                  <a:t> </a:t>
                </a: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8" name="Picture 87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696" y="2717282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89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V="1">
            <a:off x="4734052" y="2424583"/>
            <a:ext cx="854082" cy="4819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379112" y="2996375"/>
            <a:ext cx="3321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/>
              <a:t>TX</a:t>
            </a:r>
            <a:endParaRPr lang="en-IN" sz="1200" b="1" dirty="0"/>
          </a:p>
        </p:txBody>
      </p:sp>
      <p:cxnSp>
        <p:nvCxnSpPr>
          <p:cNvPr id="106" name="直接箭头连接符 10">
            <a:extLst>
              <a:ext uri="{FF2B5EF4-FFF2-40B4-BE49-F238E27FC236}">
                <a16:creationId xmlns:a16="http://schemas.microsoft.com/office/drawing/2014/main" id="{160A4CB1-16A9-4701-BD8D-93A8A41CCA36}"/>
              </a:ext>
            </a:extLst>
          </p:cNvPr>
          <p:cNvCxnSpPr/>
          <p:nvPr/>
        </p:nvCxnSpPr>
        <p:spPr bwMode="auto">
          <a:xfrm>
            <a:off x="4750001" y="3122976"/>
            <a:ext cx="1483467" cy="13141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848" y="2951927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108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5588134" y="2424583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/>
              <p:cNvSpPr/>
              <p:nvPr/>
            </p:nvSpPr>
            <p:spPr>
              <a:xfrm rot="21382224">
                <a:off x="4648590" y="2381024"/>
                <a:ext cx="3727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14" name="Rectangle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4648590" y="2381024"/>
                <a:ext cx="37273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 rot="21382224">
                <a:off x="6049187" y="2453886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6049187" y="2453886"/>
                <a:ext cx="36856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5124594" y="3167065"/>
                <a:ext cx="8835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dirty="0" smtClean="0"/>
                  <a:t> </a:t>
                </a:r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594" y="3167065"/>
                <a:ext cx="883512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H="1" flipV="1">
            <a:off x="5850050" y="4809320"/>
            <a:ext cx="868526" cy="7590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7" name="Picture 146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935" y="5568408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148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6019221" y="5041064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/>
              <p:cNvSpPr/>
              <p:nvPr/>
            </p:nvSpPr>
            <p:spPr>
              <a:xfrm rot="21382224">
                <a:off x="6480274" y="5070367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50" name="Rectangle 1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6480274" y="5070367"/>
                <a:ext cx="36856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/>
              <p:cNvSpPr/>
              <p:nvPr/>
            </p:nvSpPr>
            <p:spPr>
              <a:xfrm>
                <a:off x="5699293" y="5715189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51" name="Rectangle 1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293" y="5715189"/>
                <a:ext cx="63985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3" name="Group 162"/>
          <p:cNvGrpSpPr/>
          <p:nvPr/>
        </p:nvGrpSpPr>
        <p:grpSpPr>
          <a:xfrm>
            <a:off x="256409" y="1618857"/>
            <a:ext cx="1762158" cy="740799"/>
            <a:chOff x="168544" y="1982694"/>
            <a:chExt cx="1552209" cy="740799"/>
          </a:xfrm>
        </p:grpSpPr>
        <p:sp>
          <p:nvSpPr>
            <p:cNvPr id="164" name="Rectangle 163"/>
            <p:cNvSpPr/>
            <p:nvPr/>
          </p:nvSpPr>
          <p:spPr>
            <a:xfrm>
              <a:off x="168544" y="1982694"/>
              <a:ext cx="1552209" cy="7407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76056" y="2029929"/>
              <a:ext cx="129126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dirty="0" smtClean="0"/>
                <a:t>Spatial transform</a:t>
              </a:r>
              <a:endParaRPr lang="en-IN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/>
              <p:cNvSpPr/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dirty="0" smtClean="0"/>
                  <a:t> </a:t>
                </a:r>
              </a:p>
            </p:txBody>
          </p:sp>
        </mc:Choice>
        <mc:Fallback xmlns="">
          <p:sp>
            <p:nvSpPr>
              <p:cNvPr id="166" name="Rectangle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  <a:blipFill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Arrow Connector 166"/>
          <p:cNvCxnSpPr/>
          <p:nvPr/>
        </p:nvCxnSpPr>
        <p:spPr>
          <a:xfrm flipH="1">
            <a:off x="1019684" y="2341707"/>
            <a:ext cx="9711" cy="45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H="1">
            <a:off x="1041449" y="1320170"/>
            <a:ext cx="10504" cy="280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1019684" y="5205603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B1F5DB76-83DA-4A5A-B56B-3769C51DD41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6922" r="10531"/>
          <a:stretch/>
        </p:blipFill>
        <p:spPr>
          <a:xfrm>
            <a:off x="7749825" y="1006025"/>
            <a:ext cx="4004854" cy="280207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623902" y="3525114"/>
            <a:ext cx="215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/>
              <a:t>(</a:t>
            </a:r>
            <a:r>
              <a:rPr lang="en-IN" b="1" dirty="0"/>
              <a:t>AOD x AOA x Delay</a:t>
            </a:r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2938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直接箭头连接符 10">
            <a:extLst>
              <a:ext uri="{FF2B5EF4-FFF2-40B4-BE49-F238E27FC236}">
                <a16:creationId xmlns:a16="http://schemas.microsoft.com/office/drawing/2014/main" id="{160A4CB1-16A9-4701-BD8D-93A8A41CCA36}"/>
              </a:ext>
            </a:extLst>
          </p:cNvPr>
          <p:cNvCxnSpPr/>
          <p:nvPr/>
        </p:nvCxnSpPr>
        <p:spPr bwMode="auto">
          <a:xfrm>
            <a:off x="4750001" y="3122976"/>
            <a:ext cx="1483467" cy="13141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5124594" y="3167065"/>
                <a:ext cx="8835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dirty="0" smtClean="0"/>
                  <a:t> </a:t>
                </a: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594" y="3167065"/>
                <a:ext cx="883512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Pre-processing : Find LOS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𝑹𝑿</m:t>
                        </m:r>
                      </m:sub>
                    </m:sSub>
                  </m:oMath>
                </a14:m>
                <a:endParaRPr lang="en-IN" b="1" dirty="0" smtClean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b="1" dirty="0" smtClean="0"/>
                  <a:t> </a:t>
                </a: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8" name="Picture 87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696" y="2717282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89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V="1">
            <a:off x="4734052" y="2424583"/>
            <a:ext cx="854082" cy="4819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379112" y="2996375"/>
            <a:ext cx="3321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/>
              <a:t>TX</a:t>
            </a:r>
            <a:endParaRPr lang="en-IN" sz="1200" b="1" dirty="0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848" y="2951927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108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5588134" y="2424583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/>
              <p:cNvSpPr/>
              <p:nvPr/>
            </p:nvSpPr>
            <p:spPr>
              <a:xfrm rot="21382224">
                <a:off x="4648590" y="2381024"/>
                <a:ext cx="3727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14" name="Rectangle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4648590" y="2381024"/>
                <a:ext cx="37273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 rot="21382224">
                <a:off x="6049187" y="2453886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6049187" y="2453886"/>
                <a:ext cx="36856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H="1" flipV="1">
            <a:off x="5850050" y="4809320"/>
            <a:ext cx="868526" cy="7590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7" name="Picture 146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935" y="5568408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148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6019221" y="5041064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/>
              <p:cNvSpPr/>
              <p:nvPr/>
            </p:nvSpPr>
            <p:spPr>
              <a:xfrm rot="21382224">
                <a:off x="6480274" y="5070367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50" name="Rectangle 1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6480274" y="5070367"/>
                <a:ext cx="36856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/>
              <p:cNvSpPr/>
              <p:nvPr/>
            </p:nvSpPr>
            <p:spPr>
              <a:xfrm>
                <a:off x="5699293" y="5715189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51" name="Rectangle 1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293" y="5715189"/>
                <a:ext cx="63985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3" name="Group 162"/>
          <p:cNvGrpSpPr/>
          <p:nvPr/>
        </p:nvGrpSpPr>
        <p:grpSpPr>
          <a:xfrm>
            <a:off x="256409" y="1618857"/>
            <a:ext cx="1762158" cy="740799"/>
            <a:chOff x="168544" y="1982694"/>
            <a:chExt cx="1552209" cy="740799"/>
          </a:xfrm>
        </p:grpSpPr>
        <p:sp>
          <p:nvSpPr>
            <p:cNvPr id="164" name="Rectangle 163"/>
            <p:cNvSpPr/>
            <p:nvPr/>
          </p:nvSpPr>
          <p:spPr>
            <a:xfrm>
              <a:off x="168544" y="1982694"/>
              <a:ext cx="1552209" cy="7407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76056" y="2029929"/>
              <a:ext cx="129126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dirty="0" smtClean="0"/>
                <a:t>Spatial transform</a:t>
              </a:r>
              <a:endParaRPr lang="en-IN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/>
              <p:cNvSpPr/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dirty="0" smtClean="0"/>
                  <a:t> </a:t>
                </a:r>
              </a:p>
            </p:txBody>
          </p:sp>
        </mc:Choice>
        <mc:Fallback xmlns="">
          <p:sp>
            <p:nvSpPr>
              <p:cNvPr id="166" name="Rectangle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  <a:blipFill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Arrow Connector 166"/>
          <p:cNvCxnSpPr/>
          <p:nvPr/>
        </p:nvCxnSpPr>
        <p:spPr>
          <a:xfrm flipH="1">
            <a:off x="1019684" y="2341707"/>
            <a:ext cx="9711" cy="45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H="1">
            <a:off x="1041449" y="1320170"/>
            <a:ext cx="10504" cy="280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1019684" y="5205603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B1F5DB76-83DA-4A5A-B56B-3769C51DD41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6922" r="10531"/>
          <a:stretch/>
        </p:blipFill>
        <p:spPr>
          <a:xfrm>
            <a:off x="7749825" y="1006025"/>
            <a:ext cx="4004854" cy="28020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𝒃𝒆𝒂𝒎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  <a:blipFill>
                <a:blip r:embed="rId1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>
            <a:off x="1009551" y="3304740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256409" y="2835597"/>
            <a:ext cx="1762159" cy="457130"/>
            <a:chOff x="1378727" y="3619964"/>
            <a:chExt cx="1710487" cy="457130"/>
          </a:xfrm>
        </p:grpSpPr>
        <p:sp>
          <p:nvSpPr>
            <p:cNvPr id="30" name="Rectangle 29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50064" y="3663863"/>
              <a:ext cx="163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/>
                <a:t>1</a:t>
              </a:r>
              <a:r>
                <a:rPr lang="en-IN" dirty="0" smtClean="0"/>
                <a:t> : Find LOS  </a:t>
              </a:r>
              <a:endParaRPr lang="en-IN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191500" y="1320171"/>
            <a:ext cx="3890909" cy="4579684"/>
            <a:chOff x="8191500" y="1320171"/>
            <a:chExt cx="3890909" cy="4579684"/>
          </a:xfrm>
        </p:grpSpPr>
        <p:sp>
          <p:nvSpPr>
            <p:cNvPr id="3" name="Oval 2"/>
            <p:cNvSpPr/>
            <p:nvPr/>
          </p:nvSpPr>
          <p:spPr>
            <a:xfrm>
              <a:off x="9820275" y="1320171"/>
              <a:ext cx="180975" cy="121474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191500" y="3999917"/>
              <a:ext cx="3890909" cy="1899938"/>
              <a:chOff x="8191500" y="3999917"/>
              <a:chExt cx="3890909" cy="1899938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8570929" y="4035204"/>
                <a:ext cx="351148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dirty="0" smtClean="0"/>
                  <a:t>Select (TX,RX) Beam with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dirty="0" smtClean="0"/>
                  <a:t>Higher Power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dirty="0" smtClean="0"/>
                  <a:t>Lower Delay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dirty="0" smtClean="0"/>
                  <a:t>Tighter </a:t>
                </a:r>
                <a:r>
                  <a:rPr lang="en-IN" dirty="0" err="1" smtClean="0"/>
                  <a:t>Beamwidth</a:t>
                </a:r>
                <a:endParaRPr lang="en-IN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8191500" y="3999917"/>
                <a:ext cx="3752850" cy="189993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752343" y="6194710"/>
                <a:ext cx="7478782" cy="46269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Remove LOS </a:t>
                </a:r>
                <a:r>
                  <a:rPr lang="en-US" sz="24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US" sz="2400" dirty="0" smtClean="0"/>
                  <a:t> &amp;  Store LOS parameters</a:t>
                </a:r>
                <a:endParaRPr lang="en-US" sz="24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343" y="6194710"/>
                <a:ext cx="7478782" cy="462691"/>
              </a:xfrm>
              <a:prstGeom prst="rect">
                <a:avLst/>
              </a:prstGeom>
              <a:blipFill>
                <a:blip r:embed="rId14"/>
                <a:stretch>
                  <a:fillRect t="-8861" b="-25316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4697204" y="3069404"/>
            <a:ext cx="1562449" cy="462860"/>
            <a:chOff x="4513084" y="3214886"/>
            <a:chExt cx="1562449" cy="462860"/>
          </a:xfrm>
        </p:grpSpPr>
        <p:sp>
          <p:nvSpPr>
            <p:cNvPr id="10" name="Rectangle 9"/>
            <p:cNvSpPr/>
            <p:nvPr/>
          </p:nvSpPr>
          <p:spPr>
            <a:xfrm>
              <a:off x="4513084" y="3214886"/>
              <a:ext cx="1562449" cy="462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/>
                <p:cNvSpPr/>
                <p:nvPr/>
              </p:nvSpPr>
              <p:spPr>
                <a:xfrm>
                  <a:off x="4976973" y="3300712"/>
                  <a:ext cx="760717" cy="37016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𝒃𝒆𝒂𝒎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r>
                    <a:rPr lang="en-IN" dirty="0" smtClean="0"/>
                    <a:t> </a:t>
                  </a:r>
                </a:p>
              </p:txBody>
            </p:sp>
          </mc:Choice>
          <mc:Fallback xmlns="">
            <p:sp>
              <p:nvSpPr>
                <p:cNvPr id="118" name="Rectangle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6973" y="3300712"/>
                  <a:ext cx="760717" cy="370166"/>
                </a:xfrm>
                <a:prstGeom prst="rect">
                  <a:avLst/>
                </a:prstGeom>
                <a:blipFill>
                  <a:blip r:embed="rId15"/>
                  <a:stretch>
                    <a:fillRect l="-3226" r="-806" b="-5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Rectangle 47"/>
          <p:cNvSpPr/>
          <p:nvPr/>
        </p:nvSpPr>
        <p:spPr>
          <a:xfrm>
            <a:off x="4623902" y="3525114"/>
            <a:ext cx="215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/>
              <a:t>(</a:t>
            </a:r>
            <a:r>
              <a:rPr lang="en-IN" b="1" dirty="0"/>
              <a:t>AOD x AOA x Delay</a:t>
            </a:r>
            <a:r>
              <a:rPr lang="en-IN" dirty="0"/>
              <a:t>)</a:t>
            </a:r>
          </a:p>
        </p:txBody>
      </p:sp>
      <p:sp>
        <p:nvSpPr>
          <p:cNvPr id="2" name="Rectangle 1"/>
          <p:cNvSpPr/>
          <p:nvPr/>
        </p:nvSpPr>
        <p:spPr>
          <a:xfrm>
            <a:off x="9782175" y="1268258"/>
            <a:ext cx="257175" cy="1266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19178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Pre-processing : Remove TX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𝑹𝑿</m:t>
                        </m:r>
                      </m:sub>
                    </m:sSub>
                  </m:oMath>
                </a14:m>
                <a:endParaRPr lang="en-IN" b="1" dirty="0" smtClean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b="1" dirty="0" smtClean="0"/>
                  <a:t> </a:t>
                </a: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8" name="Picture 87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696" y="2717282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89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V="1">
            <a:off x="4734052" y="2424583"/>
            <a:ext cx="854082" cy="4819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379112" y="2996375"/>
            <a:ext cx="3321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/>
              <a:t>TX</a:t>
            </a:r>
            <a:endParaRPr lang="en-IN" sz="1200" b="1" dirty="0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848" y="2951927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108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5588134" y="2424583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/>
              <p:cNvSpPr/>
              <p:nvPr/>
            </p:nvSpPr>
            <p:spPr>
              <a:xfrm rot="21382224">
                <a:off x="4648590" y="2381024"/>
                <a:ext cx="3727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14" name="Rectangle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4648590" y="2381024"/>
                <a:ext cx="37273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 rot="21382224">
                <a:off x="6049187" y="2453886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6049187" y="2453886"/>
                <a:ext cx="36856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5124594" y="3167065"/>
                <a:ext cx="883512" cy="370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IN" dirty="0" smtClean="0"/>
                  <a:t> </a:t>
                </a:r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594" y="3167065"/>
                <a:ext cx="883512" cy="370166"/>
              </a:xfrm>
              <a:prstGeom prst="rect">
                <a:avLst/>
              </a:prstGeom>
              <a:blipFill>
                <a:blip r:embed="rId8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3" name="Group 162"/>
          <p:cNvGrpSpPr/>
          <p:nvPr/>
        </p:nvGrpSpPr>
        <p:grpSpPr>
          <a:xfrm>
            <a:off x="256409" y="1618857"/>
            <a:ext cx="1762158" cy="740799"/>
            <a:chOff x="168544" y="1982694"/>
            <a:chExt cx="1552209" cy="740799"/>
          </a:xfrm>
        </p:grpSpPr>
        <p:sp>
          <p:nvSpPr>
            <p:cNvPr id="164" name="Rectangle 163"/>
            <p:cNvSpPr/>
            <p:nvPr/>
          </p:nvSpPr>
          <p:spPr>
            <a:xfrm>
              <a:off x="168544" y="1982694"/>
              <a:ext cx="1552209" cy="7407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76056" y="2029929"/>
              <a:ext cx="129126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dirty="0" smtClean="0"/>
                <a:t>Spatial transform</a:t>
              </a:r>
              <a:endParaRPr lang="en-IN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/>
              <p:cNvSpPr/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dirty="0" smtClean="0"/>
                  <a:t> </a:t>
                </a:r>
              </a:p>
            </p:txBody>
          </p:sp>
        </mc:Choice>
        <mc:Fallback xmlns="">
          <p:sp>
            <p:nvSpPr>
              <p:cNvPr id="166" name="Rectangle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  <a:blipFill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Arrow Connector 166"/>
          <p:cNvCxnSpPr/>
          <p:nvPr/>
        </p:nvCxnSpPr>
        <p:spPr>
          <a:xfrm flipH="1">
            <a:off x="1019684" y="2341707"/>
            <a:ext cx="9711" cy="45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H="1">
            <a:off x="1041449" y="1320170"/>
            <a:ext cx="10504" cy="280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1019684" y="5205603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𝒃𝒆𝒂𝒎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  <a:blipFill>
                <a:blip r:embed="rId1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>
            <a:off x="1009551" y="3304740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256409" y="2835597"/>
            <a:ext cx="1762159" cy="457130"/>
            <a:chOff x="1378727" y="3619964"/>
            <a:chExt cx="1710487" cy="457130"/>
          </a:xfrm>
        </p:grpSpPr>
        <p:sp>
          <p:nvSpPr>
            <p:cNvPr id="30" name="Rectangle 29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50064" y="3663863"/>
              <a:ext cx="163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/>
                <a:t>1</a:t>
              </a:r>
              <a:r>
                <a:rPr lang="en-IN" dirty="0" smtClean="0"/>
                <a:t> : Find LOS  </a:t>
              </a:r>
              <a:endParaRPr lang="en-IN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4567794" y="3510435"/>
            <a:ext cx="215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/>
              <a:t>(</a:t>
            </a:r>
            <a:r>
              <a:rPr lang="en-IN" b="1" dirty="0"/>
              <a:t>AOD x AOA x Delay</a:t>
            </a:r>
            <a:r>
              <a:rPr lang="en-IN" dirty="0"/>
              <a:t>)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256409" y="3794623"/>
            <a:ext cx="1762159" cy="457130"/>
            <a:chOff x="1378727" y="3619964"/>
            <a:chExt cx="1710487" cy="457130"/>
          </a:xfrm>
        </p:grpSpPr>
        <p:sp>
          <p:nvSpPr>
            <p:cNvPr id="101" name="Rectangle 100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450064" y="3663863"/>
              <a:ext cx="163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2</a:t>
              </a:r>
              <a:r>
                <a:rPr lang="en-IN" dirty="0" smtClean="0"/>
                <a:t> : Remove TX  </a:t>
              </a:r>
              <a:endParaRPr lang="en-IN" dirty="0"/>
            </a:p>
          </p:txBody>
        </p:sp>
      </p:grpSp>
      <p:cxnSp>
        <p:nvCxnSpPr>
          <p:cNvPr id="103" name="Straight Arrow Connector 102"/>
          <p:cNvCxnSpPr/>
          <p:nvPr/>
        </p:nvCxnSpPr>
        <p:spPr>
          <a:xfrm>
            <a:off x="1009551" y="4263766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1174364" y="4300085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364" y="4300085"/>
                <a:ext cx="639855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>
          <a:xfrm flipH="1">
            <a:off x="5588134" y="3959258"/>
            <a:ext cx="2" cy="403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V="1">
            <a:off x="4673776" y="4754353"/>
            <a:ext cx="854082" cy="4819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1572" y="5281697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85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5527858" y="4754353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 rot="21382224">
                <a:off x="4588314" y="4710794"/>
                <a:ext cx="3727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4588314" y="4710794"/>
                <a:ext cx="372730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 rot="21382224">
                <a:off x="5988911" y="4783656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5988911" y="4783656"/>
                <a:ext cx="368562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5207930" y="5525820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30" y="5525820"/>
                <a:ext cx="639855" cy="369332"/>
              </a:xfrm>
              <a:prstGeom prst="rect">
                <a:avLst/>
              </a:prstGeom>
              <a:blipFill>
                <a:blip r:embed="rId1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ectangle 91"/>
          <p:cNvSpPr/>
          <p:nvPr/>
        </p:nvSpPr>
        <p:spPr>
          <a:xfrm>
            <a:off x="4777106" y="5819851"/>
            <a:ext cx="1501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 smtClean="0"/>
              <a:t>(</a:t>
            </a:r>
            <a:r>
              <a:rPr lang="en-IN" b="1" dirty="0" smtClean="0"/>
              <a:t>AOA </a:t>
            </a:r>
            <a:r>
              <a:rPr lang="en-IN" b="1" dirty="0"/>
              <a:t>x Delay</a:t>
            </a:r>
            <a:r>
              <a:rPr lang="en-IN" dirty="0"/>
              <a:t>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673810" y="6331683"/>
            <a:ext cx="7478782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/>
              <a:t>Remove effect of TX by projecting AOD to Delay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15533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Pre-processing : Remove TX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𝑹𝑿</m:t>
                        </m:r>
                      </m:sub>
                    </m:sSub>
                  </m:oMath>
                </a14:m>
                <a:endParaRPr lang="en-IN" b="1" dirty="0" smtClean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b="1" dirty="0" smtClean="0"/>
                  <a:t> </a:t>
                </a: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Rectangle 103"/>
          <p:cNvSpPr/>
          <p:nvPr/>
        </p:nvSpPr>
        <p:spPr>
          <a:xfrm>
            <a:off x="4379112" y="2996375"/>
            <a:ext cx="3321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/>
              <a:t>TX</a:t>
            </a:r>
            <a:endParaRPr lang="en-IN" sz="1200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4385696" y="2381024"/>
            <a:ext cx="2426923" cy="1156207"/>
            <a:chOff x="4385696" y="2381024"/>
            <a:chExt cx="2426923" cy="1156207"/>
          </a:xfrm>
        </p:grpSpPr>
        <p:grpSp>
          <p:nvGrpSpPr>
            <p:cNvPr id="8" name="Group 7"/>
            <p:cNvGrpSpPr/>
            <p:nvPr/>
          </p:nvGrpSpPr>
          <p:grpSpPr>
            <a:xfrm>
              <a:off x="4385696" y="2381024"/>
              <a:ext cx="2426923" cy="902350"/>
              <a:chOff x="4385696" y="2381024"/>
              <a:chExt cx="2426923" cy="902350"/>
            </a:xfrm>
          </p:grpSpPr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0ACDB480-FE13-42C6-B420-263713C07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85696" y="2717282"/>
                <a:ext cx="330771" cy="331447"/>
              </a:xfrm>
              <a:prstGeom prst="rect">
                <a:avLst/>
              </a:prstGeom>
              <a:noFill/>
              <a:ln w="22225">
                <a:noFill/>
              </a:ln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0ACDB480-FE13-42C6-B420-263713C07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81848" y="2951927"/>
                <a:ext cx="330771" cy="331447"/>
              </a:xfrm>
              <a:prstGeom prst="rect">
                <a:avLst/>
              </a:prstGeom>
              <a:noFill/>
              <a:ln w="22225">
                <a:noFill/>
              </a:ln>
            </p:spPr>
          </p:pic>
          <p:grpSp>
            <p:nvGrpSpPr>
              <p:cNvPr id="7" name="Group 6"/>
              <p:cNvGrpSpPr/>
              <p:nvPr/>
            </p:nvGrpSpPr>
            <p:grpSpPr>
              <a:xfrm>
                <a:off x="4648590" y="2381024"/>
                <a:ext cx="1769159" cy="752886"/>
                <a:chOff x="4648590" y="2381024"/>
                <a:chExt cx="1769159" cy="752886"/>
              </a:xfrm>
            </p:grpSpPr>
            <p:cxnSp>
              <p:nvCxnSpPr>
                <p:cNvPr id="89" name="直接箭头连接符 13">
                  <a:extLst>
                    <a:ext uri="{FF2B5EF4-FFF2-40B4-BE49-F238E27FC236}">
                      <a16:creationId xmlns:a16="http://schemas.microsoft.com/office/drawing/2014/main" id="{080C31AC-D6E6-4E15-9090-B8E14CD6CE92}"/>
                    </a:ext>
                  </a:extLst>
                </p:cNvPr>
                <p:cNvCxnSpPr/>
                <p:nvPr/>
              </p:nvCxnSpPr>
              <p:spPr bwMode="auto">
                <a:xfrm flipV="1">
                  <a:off x="4734052" y="2424583"/>
                  <a:ext cx="854082" cy="481990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tx1"/>
                  </a:solidFill>
                  <a:prstDash val="dashDot"/>
                  <a:round/>
                  <a:headEnd type="none" w="med" len="med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箭头连接符 13">
                  <a:extLst>
                    <a:ext uri="{FF2B5EF4-FFF2-40B4-BE49-F238E27FC236}">
                      <a16:creationId xmlns:a16="http://schemas.microsoft.com/office/drawing/2014/main" id="{080C31AC-D6E6-4E15-9090-B8E14CD6CE92}"/>
                    </a:ext>
                  </a:extLst>
                </p:cNvPr>
                <p:cNvCxnSpPr/>
                <p:nvPr/>
              </p:nvCxnSpPr>
              <p:spPr bwMode="auto">
                <a:xfrm>
                  <a:off x="5588134" y="2424583"/>
                  <a:ext cx="807788" cy="709327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tx1"/>
                  </a:solidFill>
                  <a:prstDash val="dashDot"/>
                  <a:round/>
                  <a:headEnd type="none" w="med" len="med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4" name="Rectangle 113"/>
                    <p:cNvSpPr/>
                    <p:nvPr/>
                  </p:nvSpPr>
                  <p:spPr>
                    <a:xfrm rot="21382224">
                      <a:off x="4648590" y="2381024"/>
                      <a:ext cx="372730" cy="30777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I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40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IN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IN" sz="1400" dirty="0"/>
                    </a:p>
                  </p:txBody>
                </p:sp>
              </mc:Choice>
              <mc:Fallback xmlns="">
                <p:sp>
                  <p:nvSpPr>
                    <p:cNvPr id="114" name="Rectangle 11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1382224">
                      <a:off x="4648590" y="2381024"/>
                      <a:ext cx="372730" cy="30777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5" name="Rectangle 114"/>
                    <p:cNvSpPr/>
                    <p:nvPr/>
                  </p:nvSpPr>
                  <p:spPr>
                    <a:xfrm rot="21382224">
                      <a:off x="6049187" y="2453886"/>
                      <a:ext cx="368562" cy="30777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I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40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IN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IN" sz="1400" dirty="0"/>
                    </a:p>
                  </p:txBody>
                </p:sp>
              </mc:Choice>
              <mc:Fallback xmlns="">
                <p:sp>
                  <p:nvSpPr>
                    <p:cNvPr id="115" name="Rectangle 11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1382224">
                      <a:off x="6049187" y="2453886"/>
                      <a:ext cx="368562" cy="30777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/>
                <p:cNvSpPr/>
                <p:nvPr/>
              </p:nvSpPr>
              <p:spPr>
                <a:xfrm>
                  <a:off x="5124594" y="3167065"/>
                  <a:ext cx="883512" cy="3701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𝒃𝒆𝒂𝒎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r>
                    <a:rPr lang="en-IN" dirty="0" smtClean="0"/>
                    <a:t> </a:t>
                  </a:r>
                </a:p>
              </p:txBody>
            </p:sp>
          </mc:Choice>
          <mc:Fallback xmlns="">
            <p:sp>
              <p:nvSpPr>
                <p:cNvPr id="118" name="Rectangle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4594" y="3167065"/>
                  <a:ext cx="883512" cy="370166"/>
                </a:xfrm>
                <a:prstGeom prst="rect">
                  <a:avLst/>
                </a:prstGeom>
                <a:blipFill>
                  <a:blip r:embed="rId8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3" name="Group 162"/>
          <p:cNvGrpSpPr/>
          <p:nvPr/>
        </p:nvGrpSpPr>
        <p:grpSpPr>
          <a:xfrm>
            <a:off x="256409" y="1618857"/>
            <a:ext cx="1762158" cy="740799"/>
            <a:chOff x="168544" y="1982694"/>
            <a:chExt cx="1552209" cy="740799"/>
          </a:xfrm>
        </p:grpSpPr>
        <p:sp>
          <p:nvSpPr>
            <p:cNvPr id="164" name="Rectangle 163"/>
            <p:cNvSpPr/>
            <p:nvPr/>
          </p:nvSpPr>
          <p:spPr>
            <a:xfrm>
              <a:off x="168544" y="1982694"/>
              <a:ext cx="1552209" cy="7407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76056" y="2029929"/>
              <a:ext cx="129126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dirty="0" smtClean="0"/>
                <a:t>Spatial transform</a:t>
              </a:r>
              <a:endParaRPr lang="en-IN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/>
              <p:cNvSpPr/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dirty="0" smtClean="0"/>
                  <a:t> </a:t>
                </a:r>
              </a:p>
            </p:txBody>
          </p:sp>
        </mc:Choice>
        <mc:Fallback xmlns="">
          <p:sp>
            <p:nvSpPr>
              <p:cNvPr id="166" name="Rectangle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  <a:blipFill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Arrow Connector 166"/>
          <p:cNvCxnSpPr/>
          <p:nvPr/>
        </p:nvCxnSpPr>
        <p:spPr>
          <a:xfrm flipH="1">
            <a:off x="1019684" y="2341707"/>
            <a:ext cx="9711" cy="45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H="1">
            <a:off x="1041449" y="1320170"/>
            <a:ext cx="10504" cy="280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1019684" y="5205603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𝒃𝒆𝒂𝒎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  <a:blipFill>
                <a:blip r:embed="rId1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>
            <a:off x="1009551" y="3304740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256409" y="2835597"/>
            <a:ext cx="1762159" cy="457130"/>
            <a:chOff x="1378727" y="3619964"/>
            <a:chExt cx="1710487" cy="457130"/>
          </a:xfrm>
        </p:grpSpPr>
        <p:sp>
          <p:nvSpPr>
            <p:cNvPr id="30" name="Rectangle 29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50064" y="3663863"/>
              <a:ext cx="163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/>
                <a:t>1</a:t>
              </a:r>
              <a:r>
                <a:rPr lang="en-IN" dirty="0" smtClean="0"/>
                <a:t> : Find LOS  </a:t>
              </a:r>
              <a:endParaRPr lang="en-IN" dirty="0"/>
            </a:p>
          </p:txBody>
        </p:sp>
      </p:grpSp>
      <p:sp>
        <p:nvSpPr>
          <p:cNvPr id="57" name="Rectangle 56"/>
          <p:cNvSpPr/>
          <p:nvPr/>
        </p:nvSpPr>
        <p:spPr>
          <a:xfrm>
            <a:off x="4601062" y="4770318"/>
            <a:ext cx="1974144" cy="141958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590131" y="4551398"/>
            <a:ext cx="390214" cy="2189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6590131" y="5970979"/>
            <a:ext cx="390214" cy="2189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164470" y="6189899"/>
            <a:ext cx="65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AOA</a:t>
            </a:r>
            <a:endParaRPr lang="en-IN" b="1" dirty="0"/>
          </a:p>
        </p:txBody>
      </p:sp>
      <p:sp>
        <p:nvSpPr>
          <p:cNvPr id="61" name="TextBox 60"/>
          <p:cNvSpPr txBox="1"/>
          <p:nvPr/>
        </p:nvSpPr>
        <p:spPr>
          <a:xfrm rot="16200000">
            <a:off x="4051065" y="5222730"/>
            <a:ext cx="63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AOD</a:t>
            </a:r>
            <a:endParaRPr lang="en-IN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6617396" y="4642279"/>
            <a:ext cx="85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Delay</a:t>
            </a:r>
          </a:p>
        </p:txBody>
      </p:sp>
      <p:sp>
        <p:nvSpPr>
          <p:cNvPr id="63" name="Oval 62"/>
          <p:cNvSpPr/>
          <p:nvPr/>
        </p:nvSpPr>
        <p:spPr>
          <a:xfrm>
            <a:off x="5962131" y="5088280"/>
            <a:ext cx="242078" cy="385159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9" name="Straight Connector 68"/>
          <p:cNvCxnSpPr/>
          <p:nvPr/>
        </p:nvCxnSpPr>
        <p:spPr>
          <a:xfrm>
            <a:off x="4590999" y="5726686"/>
            <a:ext cx="896750" cy="21446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0" idx="0"/>
          </p:cNvCxnSpPr>
          <p:nvPr/>
        </p:nvCxnSpPr>
        <p:spPr>
          <a:xfrm flipH="1" flipV="1">
            <a:off x="5487749" y="5748132"/>
            <a:ext cx="1899" cy="441767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5489648" y="5286297"/>
            <a:ext cx="590081" cy="476482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Bent-Up Arrow 79"/>
          <p:cNvSpPr/>
          <p:nvPr/>
        </p:nvSpPr>
        <p:spPr>
          <a:xfrm rot="10800000" flipH="1">
            <a:off x="6297665" y="5228992"/>
            <a:ext cx="3402270" cy="451003"/>
          </a:xfrm>
          <a:prstGeom prst="bentUpArrow">
            <a:avLst>
              <a:gd name="adj1" fmla="val 25000"/>
              <a:gd name="adj2" fmla="val 25000"/>
              <a:gd name="adj3" fmla="val 1385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525591" y="5350162"/>
                <a:ext cx="7392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AoD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591" y="5350162"/>
                <a:ext cx="73924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444177" y="5845515"/>
                <a:ext cx="7328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AoA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177" y="5845515"/>
                <a:ext cx="73282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 rot="19502545">
                <a:off x="5216774" y="5199967"/>
                <a:ext cx="8120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02545">
                <a:off x="5216774" y="5199967"/>
                <a:ext cx="812082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/>
          <p:cNvGrpSpPr/>
          <p:nvPr/>
        </p:nvGrpSpPr>
        <p:grpSpPr>
          <a:xfrm>
            <a:off x="256409" y="3794623"/>
            <a:ext cx="1762159" cy="457130"/>
            <a:chOff x="1378727" y="3619964"/>
            <a:chExt cx="1710487" cy="457130"/>
          </a:xfrm>
        </p:grpSpPr>
        <p:sp>
          <p:nvSpPr>
            <p:cNvPr id="101" name="Rectangle 100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450064" y="3663863"/>
              <a:ext cx="163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2</a:t>
              </a:r>
              <a:r>
                <a:rPr lang="en-IN" dirty="0" smtClean="0"/>
                <a:t> : Remove TX  </a:t>
              </a:r>
              <a:endParaRPr lang="en-IN" dirty="0"/>
            </a:p>
          </p:txBody>
        </p:sp>
      </p:grpSp>
      <p:cxnSp>
        <p:nvCxnSpPr>
          <p:cNvPr id="103" name="Straight Arrow Connector 102"/>
          <p:cNvCxnSpPr/>
          <p:nvPr/>
        </p:nvCxnSpPr>
        <p:spPr>
          <a:xfrm>
            <a:off x="1009551" y="4263766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1246287" y="3933733"/>
            <a:ext cx="10384452" cy="2601035"/>
            <a:chOff x="1174364" y="3747391"/>
            <a:chExt cx="10384452" cy="26010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8993989" y="4563275"/>
                  <a:ext cx="19016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600" dirty="0" smtClean="0"/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16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1600" b="0" i="0" smtClean="0">
                              <a:latin typeface="Cambria Math" panose="02040503050406030204" pitchFamily="18" charset="0"/>
                            </a:rPr>
                            <m:t>AoA</m:t>
                          </m:r>
                        </m:sub>
                      </m:sSub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IN" sz="1600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3989" y="4563275"/>
                  <a:ext cx="1901662" cy="338554"/>
                </a:xfrm>
                <a:prstGeom prst="rect">
                  <a:avLst/>
                </a:prstGeom>
                <a:blipFill>
                  <a:blip r:embed="rId17"/>
                  <a:stretch>
                    <a:fillRect l="-1603" t="-5455" b="-2363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/>
            <p:cNvGrpSpPr/>
            <p:nvPr/>
          </p:nvGrpSpPr>
          <p:grpSpPr>
            <a:xfrm>
              <a:off x="8466313" y="5314921"/>
              <a:ext cx="3092503" cy="1033505"/>
              <a:chOff x="8466313" y="5314921"/>
              <a:chExt cx="3092503" cy="1033505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 flipV="1">
                <a:off x="10422487" y="5321464"/>
                <a:ext cx="505035" cy="64912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8466313" y="5969411"/>
                <a:ext cx="1969487" cy="713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 rot="2331976">
                <a:off x="9385539" y="5470290"/>
                <a:ext cx="242078" cy="35732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73" name="Straight Connector 72"/>
              <p:cNvCxnSpPr/>
              <p:nvPr/>
            </p:nvCxnSpPr>
            <p:spPr>
              <a:xfrm>
                <a:off x="9518278" y="5628510"/>
                <a:ext cx="1117597" cy="41021"/>
              </a:xfrm>
              <a:prstGeom prst="line">
                <a:avLst/>
              </a:prstGeom>
              <a:ln>
                <a:prstDash val="lgDashDot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V="1">
                <a:off x="9318954" y="5634475"/>
                <a:ext cx="180592" cy="339895"/>
              </a:xfrm>
              <a:prstGeom prst="line">
                <a:avLst/>
              </a:prstGeom>
              <a:ln>
                <a:prstDash val="lgDashDot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2" name="TextBox 81"/>
              <p:cNvSpPr txBox="1"/>
              <p:nvPr/>
            </p:nvSpPr>
            <p:spPr>
              <a:xfrm>
                <a:off x="8809293" y="5979094"/>
                <a:ext cx="6503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 smtClean="0"/>
                  <a:t>AOA</a:t>
                </a:r>
                <a:endParaRPr lang="en-IN" b="1" dirty="0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0702513" y="5505077"/>
                <a:ext cx="856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 smtClean="0"/>
                  <a:t>Delay</a:t>
                </a:r>
              </a:p>
            </p:txBody>
          </p:sp>
          <p:cxnSp>
            <p:nvCxnSpPr>
              <p:cNvPr id="91" name="Straight Connector 90"/>
              <p:cNvCxnSpPr/>
              <p:nvPr/>
            </p:nvCxnSpPr>
            <p:spPr>
              <a:xfrm flipV="1">
                <a:off x="8468100" y="5314921"/>
                <a:ext cx="505035" cy="64912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ectangle 104"/>
                <p:cNvSpPr/>
                <p:nvPr/>
              </p:nvSpPr>
              <p:spPr>
                <a:xfrm>
                  <a:off x="1174364" y="4300085"/>
                  <a:ext cx="6398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𝑹𝑿</m:t>
                            </m:r>
                          </m:sub>
                          <m:sup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05" name="Rectangle 10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4364" y="4300085"/>
                  <a:ext cx="639855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Rectangle 105"/>
                <p:cNvSpPr/>
                <p:nvPr/>
              </p:nvSpPr>
              <p:spPr>
                <a:xfrm>
                  <a:off x="9402116" y="3747391"/>
                  <a:ext cx="6398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𝑹𝑿</m:t>
                            </m:r>
                          </m:sub>
                          <m:sup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06" name="Rectangle 10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2116" y="3747391"/>
                  <a:ext cx="639855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/>
            <p:cNvSpPr/>
            <p:nvPr/>
          </p:nvSpPr>
          <p:spPr>
            <a:xfrm>
              <a:off x="1670177" y="4294158"/>
              <a:ext cx="1501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N" dirty="0" smtClean="0"/>
                <a:t>(</a:t>
              </a:r>
              <a:r>
                <a:rPr lang="en-IN" b="1" dirty="0" smtClean="0"/>
                <a:t>AOA </a:t>
              </a:r>
              <a:r>
                <a:rPr lang="en-IN" b="1" dirty="0"/>
                <a:t>x Delay</a:t>
              </a:r>
              <a:r>
                <a:rPr lang="en-IN" dirty="0"/>
                <a:t>)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263460" y="3936163"/>
            <a:ext cx="2690705" cy="681072"/>
            <a:chOff x="1664530" y="5228873"/>
            <a:chExt cx="2237399" cy="681072"/>
          </a:xfrm>
        </p:grpSpPr>
        <p:sp>
          <p:nvSpPr>
            <p:cNvPr id="85" name="Rectangle 84"/>
            <p:cNvSpPr/>
            <p:nvPr/>
          </p:nvSpPr>
          <p:spPr>
            <a:xfrm>
              <a:off x="1775513" y="5228873"/>
              <a:ext cx="2126416" cy="4569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664530" y="5263614"/>
              <a:ext cx="20674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 </a:t>
              </a:r>
              <a:r>
                <a:rPr lang="en-IN" b="1" dirty="0" smtClean="0"/>
                <a:t>     </a:t>
              </a:r>
              <a:r>
                <a:rPr lang="en-IN" dirty="0" smtClean="0"/>
                <a:t>Project AOD to Delay</a:t>
              </a:r>
              <a:endParaRPr lang="en-IN" dirty="0"/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494869" y="3221343"/>
            <a:ext cx="3417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RX</a:t>
            </a:r>
            <a:endParaRPr lang="en-IN" sz="1200" b="1" dirty="0"/>
          </a:p>
        </p:txBody>
      </p:sp>
      <p:grpSp>
        <p:nvGrpSpPr>
          <p:cNvPr id="18" name="Group 17"/>
          <p:cNvGrpSpPr/>
          <p:nvPr/>
        </p:nvGrpSpPr>
        <p:grpSpPr>
          <a:xfrm>
            <a:off x="4052235" y="1399435"/>
            <a:ext cx="3095198" cy="2234691"/>
            <a:chOff x="4052235" y="1399435"/>
            <a:chExt cx="3095198" cy="2234691"/>
          </a:xfrm>
        </p:grpSpPr>
        <p:sp>
          <p:nvSpPr>
            <p:cNvPr id="65" name="Rectangle 64"/>
            <p:cNvSpPr/>
            <p:nvPr/>
          </p:nvSpPr>
          <p:spPr>
            <a:xfrm>
              <a:off x="4259055" y="1399435"/>
              <a:ext cx="2728160" cy="6654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4098837" y="1451841"/>
                  <a:ext cx="3048596" cy="5406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b="1" dirty="0"/>
                    <a:t> </a:t>
                  </a:r>
                  <a:r>
                    <a:rPr lang="en-IN" b="1" dirty="0" smtClean="0"/>
                    <a:t>    </a:t>
                  </a:r>
                  <a:r>
                    <a:rPr lang="en-IN" dirty="0" smtClean="0"/>
                    <a:t>Calculate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IN" dirty="0" smtClean="0"/>
                    <a:t> </a:t>
                  </a:r>
                  <a14:m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N">
                                          <a:latin typeface="Cambria Math" panose="02040503050406030204" pitchFamily="18" charset="0"/>
                                        </a:rPr>
                                        <m:t>AoA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>
                                  <a:latin typeface="Cambria Math" panose="02040503050406030204" pitchFamily="18" charset="0"/>
                                </a:rPr>
                                <m:t>ΔΘ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>
                                  <a:latin typeface="Cambria Math" panose="02040503050406030204" pitchFamily="18" charset="0"/>
                                </a:rPr>
                                <m:t>AoD</m:t>
                              </m:r>
                            </m:sub>
                          </m:s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r>
                    <a:rPr lang="en-IN" dirty="0" smtClean="0"/>
                    <a:t>  </a:t>
                  </a:r>
                  <a:endParaRPr lang="en-IN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8837" y="1451841"/>
                  <a:ext cx="3048596" cy="540661"/>
                </a:xfrm>
                <a:prstGeom prst="rect">
                  <a:avLst/>
                </a:prstGeom>
                <a:blipFill>
                  <a:blip r:embed="rId20"/>
                  <a:stretch>
                    <a:fillRect b="-561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/>
            <p:cNvGrpSpPr/>
            <p:nvPr/>
          </p:nvGrpSpPr>
          <p:grpSpPr>
            <a:xfrm>
              <a:off x="4052235" y="2320335"/>
              <a:ext cx="3068347" cy="1313791"/>
              <a:chOff x="6159917" y="2337887"/>
              <a:chExt cx="3068347" cy="1313791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6159917" y="2337887"/>
                <a:ext cx="3068347" cy="13137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6481848" y="2404736"/>
                <a:ext cx="2457517" cy="1094878"/>
                <a:chOff x="7836511" y="2348525"/>
                <a:chExt cx="2457517" cy="1094878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7861545" y="2348525"/>
                  <a:ext cx="2426923" cy="1061942"/>
                  <a:chOff x="7903963" y="2404654"/>
                  <a:chExt cx="2426923" cy="1061942"/>
                </a:xfrm>
              </p:grpSpPr>
              <p:cxnSp>
                <p:nvCxnSpPr>
                  <p:cNvPr id="120" name="直接箭头连接符 10">
                    <a:extLst>
                      <a:ext uri="{FF2B5EF4-FFF2-40B4-BE49-F238E27FC236}">
                        <a16:creationId xmlns:a16="http://schemas.microsoft.com/office/drawing/2014/main" id="{160A4CB1-16A9-4701-BD8D-93A8A41CCA3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8278643" y="3041098"/>
                    <a:ext cx="1625059" cy="183770"/>
                  </a:xfrm>
                  <a:prstGeom prst="straightConnector1">
                    <a:avLst/>
                  </a:prstGeom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4" name="Rectangle 123"/>
                      <p:cNvSpPr/>
                      <p:nvPr/>
                    </p:nvSpPr>
                    <p:spPr>
                      <a:xfrm>
                        <a:off x="9166965" y="3189597"/>
                        <a:ext cx="651140" cy="276999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IN" sz="1200" b="1" i="1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IN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200" b="1" i="1">
                                      <a:latin typeface="Cambria Math" panose="02040503050406030204" pitchFamily="18" charset="0"/>
                                    </a:rPr>
                                    <m:t>𝜣</m:t>
                                  </m:r>
                                </m:e>
                                <m:sub>
                                  <m:r>
                                    <a:rPr lang="en-IN" sz="1200" b="1" i="1">
                                      <a:latin typeface="Cambria Math" panose="02040503050406030204" pitchFamily="18" charset="0"/>
                                    </a:rPr>
                                    <m:t>𝑨𝒐𝑨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IN" sz="1200" b="1" dirty="0"/>
                      </a:p>
                    </p:txBody>
                  </p:sp>
                </mc:Choice>
                <mc:Fallback xmlns="">
                  <p:sp>
                    <p:nvSpPr>
                      <p:cNvPr id="124" name="Rectangle 123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66965" y="3189597"/>
                        <a:ext cx="651140" cy="276999"/>
                      </a:xfrm>
                      <a:prstGeom prst="rect">
                        <a:avLst/>
                      </a:prstGeom>
                      <a:blipFill>
                        <a:blip r:embed="rId2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IN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25" name="Arc 124"/>
                  <p:cNvSpPr/>
                  <p:nvPr/>
                </p:nvSpPr>
                <p:spPr>
                  <a:xfrm rot="16200000">
                    <a:off x="9441853" y="2974996"/>
                    <a:ext cx="563233" cy="282471"/>
                  </a:xfrm>
                  <a:prstGeom prst="arc">
                    <a:avLst>
                      <a:gd name="adj1" fmla="val 14140727"/>
                      <a:gd name="adj2" fmla="val 20130430"/>
                    </a:avLst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6" name="Rectangle 125"/>
                      <p:cNvSpPr/>
                      <p:nvPr/>
                    </p:nvSpPr>
                    <p:spPr>
                      <a:xfrm>
                        <a:off x="8252809" y="3103710"/>
                        <a:ext cx="662361" cy="276999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IN" sz="1200" b="1" i="1" smtClean="0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IN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200" b="1" i="1">
                                      <a:latin typeface="Cambria Math" panose="02040503050406030204" pitchFamily="18" charset="0"/>
                                    </a:rPr>
                                    <m:t>𝜣</m:t>
                                  </m:r>
                                </m:e>
                                <m:sub>
                                  <m:r>
                                    <a:rPr lang="en-IN" sz="1200" b="1" i="1">
                                      <a:latin typeface="Cambria Math" panose="02040503050406030204" pitchFamily="18" charset="0"/>
                                    </a:rPr>
                                    <m:t>𝑨𝒐</m:t>
                                  </m:r>
                                  <m:r>
                                    <a:rPr lang="en-IN" sz="1200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IN" sz="1200" b="1" dirty="0"/>
                      </a:p>
                    </p:txBody>
                  </p:sp>
                </mc:Choice>
                <mc:Fallback xmlns="">
                  <p:sp>
                    <p:nvSpPr>
                      <p:cNvPr id="126" name="Rectangle 12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252809" y="3103710"/>
                        <a:ext cx="662361" cy="276999"/>
                      </a:xfrm>
                      <a:prstGeom prst="rect">
                        <a:avLst/>
                      </a:prstGeom>
                      <a:blipFill>
                        <a:blip r:embed="rId2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IN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27" name="Arc 126"/>
                  <p:cNvSpPr/>
                  <p:nvPr/>
                </p:nvSpPr>
                <p:spPr>
                  <a:xfrm rot="4094557">
                    <a:off x="8048617" y="2756441"/>
                    <a:ext cx="563233" cy="282471"/>
                  </a:xfrm>
                  <a:prstGeom prst="arc">
                    <a:avLst>
                      <a:gd name="adj1" fmla="val 15807207"/>
                      <a:gd name="adj2" fmla="val 20130430"/>
                    </a:avLst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grpSp>
                <p:nvGrpSpPr>
                  <p:cNvPr id="93" name="Group 92"/>
                  <p:cNvGrpSpPr/>
                  <p:nvPr/>
                </p:nvGrpSpPr>
                <p:grpSpPr>
                  <a:xfrm>
                    <a:off x="7903963" y="2404654"/>
                    <a:ext cx="2426923" cy="902350"/>
                    <a:chOff x="4385696" y="2381024"/>
                    <a:chExt cx="2426923" cy="902350"/>
                  </a:xfrm>
                </p:grpSpPr>
                <p:pic>
                  <p:nvPicPr>
                    <p:cNvPr id="94" name="Picture 93">
                      <a:extLst>
                        <a:ext uri="{FF2B5EF4-FFF2-40B4-BE49-F238E27FC236}">
                          <a16:creationId xmlns:a16="http://schemas.microsoft.com/office/drawing/2014/main" id="{0ACDB480-FE13-42C6-B420-263713C07A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hq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85696" y="2717282"/>
                      <a:ext cx="330771" cy="331447"/>
                    </a:xfrm>
                    <a:prstGeom prst="rect">
                      <a:avLst/>
                    </a:prstGeom>
                    <a:noFill/>
                    <a:ln w="22225">
                      <a:noFill/>
                    </a:ln>
                  </p:spPr>
                </p:pic>
                <p:pic>
                  <p:nvPicPr>
                    <p:cNvPr id="95" name="Picture 94">
                      <a:extLst>
                        <a:ext uri="{FF2B5EF4-FFF2-40B4-BE49-F238E27FC236}">
                          <a16:creationId xmlns:a16="http://schemas.microsoft.com/office/drawing/2014/main" id="{0ACDB480-FE13-42C6-B420-263713C07A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hq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81848" y="2951927"/>
                      <a:ext cx="330771" cy="331447"/>
                    </a:xfrm>
                    <a:prstGeom prst="rect">
                      <a:avLst/>
                    </a:prstGeom>
                    <a:noFill/>
                    <a:ln w="22225">
                      <a:noFill/>
                    </a:ln>
                  </p:spPr>
                </p:pic>
                <p:grpSp>
                  <p:nvGrpSpPr>
                    <p:cNvPr id="96" name="Group 95"/>
                    <p:cNvGrpSpPr/>
                    <p:nvPr/>
                  </p:nvGrpSpPr>
                  <p:grpSpPr>
                    <a:xfrm>
                      <a:off x="4648590" y="2381024"/>
                      <a:ext cx="1769159" cy="752886"/>
                      <a:chOff x="4648590" y="2381024"/>
                      <a:chExt cx="1769159" cy="752886"/>
                    </a:xfrm>
                  </p:grpSpPr>
                  <p:cxnSp>
                    <p:nvCxnSpPr>
                      <p:cNvPr id="97" name="直接箭头连接符 13">
                        <a:extLst>
                          <a:ext uri="{FF2B5EF4-FFF2-40B4-BE49-F238E27FC236}">
                            <a16:creationId xmlns:a16="http://schemas.microsoft.com/office/drawing/2014/main" id="{080C31AC-D6E6-4E15-9090-B8E14CD6CE92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4734052" y="2424583"/>
                        <a:ext cx="854082" cy="481990"/>
                      </a:xfrm>
                      <a:prstGeom prst="straightConnector1">
                        <a:avLst/>
                      </a:prstGeom>
                      <a:ln w="19050" cap="flat" cmpd="sng" algn="ctr">
                        <a:solidFill>
                          <a:schemeClr val="tx1"/>
                        </a:solidFill>
                        <a:prstDash val="dashDot"/>
                        <a:round/>
                        <a:headEnd type="none" w="med" len="med"/>
                        <a:tailEnd type="triangle" w="lg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直接箭头连接符 13">
                        <a:extLst>
                          <a:ext uri="{FF2B5EF4-FFF2-40B4-BE49-F238E27FC236}">
                            <a16:creationId xmlns:a16="http://schemas.microsoft.com/office/drawing/2014/main" id="{080C31AC-D6E6-4E15-9090-B8E14CD6CE92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5588134" y="2424583"/>
                        <a:ext cx="807788" cy="709327"/>
                      </a:xfrm>
                      <a:prstGeom prst="straightConnector1">
                        <a:avLst/>
                      </a:prstGeom>
                      <a:ln w="19050" cap="flat" cmpd="sng" algn="ctr">
                        <a:solidFill>
                          <a:schemeClr val="tx1"/>
                        </a:solidFill>
                        <a:prstDash val="dashDot"/>
                        <a:round/>
                        <a:headEnd type="none" w="med" len="med"/>
                        <a:tailEnd type="triangle" w="lg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9" name="Rectangle 108"/>
                          <p:cNvSpPr/>
                          <p:nvPr/>
                        </p:nvSpPr>
                        <p:spPr>
                          <a:xfrm rot="21382224">
                            <a:off x="4648590" y="2381024"/>
                            <a:ext cx="372730" cy="307777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none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I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40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I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IN" sz="1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09" name="Rectangle 108"/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 rot="21382224">
                            <a:off x="4648590" y="2381024"/>
                            <a:ext cx="372730" cy="307777"/>
                          </a:xfrm>
                          <a:prstGeom prst="rect">
                            <a:avLst/>
                          </a:prstGeom>
                          <a:blipFill>
                            <a:blip r:embed="rId23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IN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 rot="21382224">
                            <a:off x="6049187" y="2453886"/>
                            <a:ext cx="368562" cy="307777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none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I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40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IN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IN" sz="1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0" name="Rectangle 109"/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 rot="21382224">
                            <a:off x="6049187" y="2453886"/>
                            <a:ext cx="368562" cy="307777"/>
                          </a:xfrm>
                          <a:prstGeom prst="rect">
                            <a:avLst/>
                          </a:prstGeom>
                          <a:blipFill>
                            <a:blip r:embed="rId24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IN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</p:grpSp>
            <p:sp>
              <p:nvSpPr>
                <p:cNvPr id="130" name="Rectangle 129"/>
                <p:cNvSpPr/>
                <p:nvPr/>
              </p:nvSpPr>
              <p:spPr>
                <a:xfrm>
                  <a:off x="7836511" y="2956825"/>
                  <a:ext cx="332142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b="1" dirty="0" smtClean="0"/>
                    <a:t>TX</a:t>
                  </a:r>
                  <a:endParaRPr lang="en-IN" sz="1200" b="1" dirty="0"/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9952268" y="3181793"/>
                  <a:ext cx="341760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050" b="1" dirty="0"/>
                    <a:t>RX</a:t>
                  </a:r>
                  <a:endParaRPr lang="en-IN" sz="1200" b="1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872713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1.7361"/>
  <p:tag name="LATEXADDIN" val="\documentclass{article}&#10;\usepackage{amsmath}&#10;\pagestyle{empty}&#10;\begin{document}&#10;&#10;&#10;$S_1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4.7357"/>
  <p:tag name="LATEXADDIN" val="\documentclass{article}&#10;\usepackage{amsmath}&#10;\pagestyle{empty}&#10;\begin{document}&#10;&#10;&#10;$S_2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8336</TotalTime>
  <Words>4635</Words>
  <Application>Microsoft Office PowerPoint</Application>
  <PresentationFormat>Widescreen</PresentationFormat>
  <Paragraphs>527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맑은 고딕</vt:lpstr>
      <vt:lpstr>맑은 고딕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Guddeti Yeswanth Reddy/Advance Protocol /SRI-Bangalore/Engineer/Samsung Electronics</dc:creator>
  <cp:lastModifiedBy>sk.khunteta</cp:lastModifiedBy>
  <cp:revision>433</cp:revision>
  <dcterms:created xsi:type="dcterms:W3CDTF">2022-11-23T04:53:33Z</dcterms:created>
  <dcterms:modified xsi:type="dcterms:W3CDTF">2022-12-01T13:35:18Z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